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2" r:id="rId5"/>
    <p:sldId id="293" r:id="rId6"/>
    <p:sldId id="294" r:id="rId7"/>
    <p:sldId id="289" r:id="rId8"/>
    <p:sldId id="259" r:id="rId9"/>
    <p:sldId id="273" r:id="rId10"/>
    <p:sldId id="260" r:id="rId11"/>
    <p:sldId id="261" r:id="rId12"/>
    <p:sldId id="262" r:id="rId13"/>
    <p:sldId id="264" r:id="rId14"/>
    <p:sldId id="263" r:id="rId15"/>
    <p:sldId id="266" r:id="rId16"/>
    <p:sldId id="265" r:id="rId17"/>
    <p:sldId id="267" r:id="rId18"/>
    <p:sldId id="268" r:id="rId19"/>
    <p:sldId id="269" r:id="rId20"/>
    <p:sldId id="270" r:id="rId21"/>
    <p:sldId id="271" r:id="rId22"/>
    <p:sldId id="272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3" r:id="rId32"/>
    <p:sldId id="282" r:id="rId33"/>
    <p:sldId id="284" r:id="rId34"/>
    <p:sldId id="285" r:id="rId35"/>
    <p:sldId id="286" r:id="rId36"/>
    <p:sldId id="287" r:id="rId37"/>
    <p:sldId id="288" r:id="rId38"/>
    <p:sldId id="290" r:id="rId39"/>
    <p:sldId id="291" r:id="rId40"/>
    <p:sldId id="300" r:id="rId41"/>
    <p:sldId id="299" r:id="rId42"/>
    <p:sldId id="301" r:id="rId43"/>
    <p:sldId id="295" r:id="rId44"/>
    <p:sldId id="296" r:id="rId45"/>
    <p:sldId id="297" r:id="rId46"/>
    <p:sldId id="29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512" y="-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7F6AE-EB0D-70E1-CDF8-A874926E1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04FDDF-B0D4-6591-BCA5-3DDD97267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2A988-9659-D3EF-6866-8B5BC37F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EF37-1ADB-4B33-B8EF-A25A81A46A70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AB239-EB6E-3825-CEA9-06C377824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0768B-E822-63B4-183B-2B1FE83E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90C35-D6C4-4008-908C-06C3536B1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342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28AA8-316F-5E38-9AE8-1BF4C29A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CA52C1-5D36-2BE7-0270-DBCC0E285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D15C7-9FF6-84AC-2B25-56E18421A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EF37-1ADB-4B33-B8EF-A25A81A46A70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3F44E-5C9B-4BD9-3A07-81A147D1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00A82-DF6D-1AA4-8122-8B082610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90C35-D6C4-4008-908C-06C3536B1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405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2BF6F7-9B09-24A4-8227-C45A820574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7C161-8794-0B14-D0C5-CF9796CA8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3E1BB-7DCA-147B-B57D-1CAF1458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EF37-1ADB-4B33-B8EF-A25A81A46A70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93FA1-93CA-BD25-B85D-974A8EA99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1768D-114E-9A2B-7A54-7BF10680F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90C35-D6C4-4008-908C-06C3536B1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5440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A6D50-E38C-4213-7DBD-A1F606B0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C87D1-F88D-4C7A-4AE3-E9BCAC6E1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85337-9B27-79F4-E3B1-ABCA7A125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EF37-1ADB-4B33-B8EF-A25A81A46A70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A316-0B4B-FF04-097D-6F67ECCF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18797-CF78-C442-00BA-A3F642E73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90C35-D6C4-4008-908C-06C3536B1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691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36CCC-0FC5-50AF-9C01-CFDC77F60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68F6B-4889-333C-9833-A9CD67806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D9CC1-934D-A7F0-F698-42DCE9A66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EF37-1ADB-4B33-B8EF-A25A81A46A70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534E5-C0CF-76D4-E494-76A8776B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2178A-9A2A-C3A5-2C23-025E50459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90C35-D6C4-4008-908C-06C3536B1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6590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4776-377A-56FB-894B-8726E922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2F659-8F12-EA4B-979C-86DABE4272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ACC64-AD59-B411-7C76-12CB2A8B4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66BD4-6C79-FC85-08D4-F320C925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EF37-1ADB-4B33-B8EF-A25A81A46A70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1C289-DCA5-E451-3979-4814E3797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9EC57-E33C-EE4E-A5E6-99E36110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90C35-D6C4-4008-908C-06C3536B1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140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D591-6F09-AD99-B786-D974382DA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802C5-FD7E-C7D6-BB20-329BBCEE1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C48A4-410F-4969-0856-0F402E8BD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1CBCF7-59C2-92E6-E4B5-BD9CAA23C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85450-F99A-E586-9397-E16B61C32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8DD1D9-DA26-8BF0-91F7-E55FE05CD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EF37-1ADB-4B33-B8EF-A25A81A46A70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B4419-7DA0-55E2-7FFC-4B552775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B9A96E-5C58-DA42-FEFC-9E52C339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90C35-D6C4-4008-908C-06C3536B1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795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00CDC-4DE1-D036-79DD-339BF7B6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BB3158-0974-CECD-5183-0E1038FEB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EF37-1ADB-4B33-B8EF-A25A81A46A70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AA476-78CD-50C8-D701-30A12B74E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2C1BA-DCEA-B69B-CA17-8B8B1A557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90C35-D6C4-4008-908C-06C3536B1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818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B163EA-FE14-EC2A-9314-6659E3B97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EF37-1ADB-4B33-B8EF-A25A81A46A70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A668E-8F50-BD2B-C17A-47C3FD3E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F6C25-F5B5-61E5-9C5B-8DA1FF54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90C35-D6C4-4008-908C-06C3536B1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466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9C35-9776-99F0-39F4-4FED370ED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A03EA-B079-3237-A041-82AC576A0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8FB6E-02BC-D167-7036-827DE2040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B46E6-1D15-6760-5851-CB301F815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EF37-1ADB-4B33-B8EF-A25A81A46A70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BC7563-E8F0-30D0-9A56-6FFCDB878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254C7-E2F9-7186-036B-FA679B952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90C35-D6C4-4008-908C-06C3536B1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82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80E5B-F847-7A31-6DD0-92F34258B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C6D3B1-4BF0-9375-4F1F-CD9B2FE170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2D823-65B8-C25A-98DD-7E5B03E38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77DC3-4095-173D-E177-BCB58C9F3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EF37-1ADB-4B33-B8EF-A25A81A46A70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05C77-F023-3AEF-A555-E76687A65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7C9F6-3FAB-1D41-7CF1-CC317053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90C35-D6C4-4008-908C-06C3536B1E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929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4724CC-1126-B56A-B924-627504A2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13BFE-9BD5-6A53-2043-679D383F9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7AFA5-10CD-5EBF-68ED-CF51102C2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23EF37-1ADB-4B33-B8EF-A25A81A46A70}" type="datetimeFigureOut">
              <a:rPr lang="en-IN" smtClean="0"/>
              <a:t>23-12-2024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2BAF7-F887-8327-0A48-DD81FE453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8B118-EEBD-EBF1-ECF3-88FB444C6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390C35-D6C4-4008-908C-06C3536B1E69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FD53C-3C0D-8A63-FB1F-036CCDC1FF0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45150" y="6672580"/>
            <a:ext cx="9461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Employee Personal </a:t>
            </a:r>
          </a:p>
        </p:txBody>
      </p:sp>
    </p:spTree>
    <p:extLst>
      <p:ext uri="{BB962C8B-B14F-4D97-AF65-F5344CB8AC3E}">
        <p14:creationId xmlns:p14="http://schemas.microsoft.com/office/powerpoint/2010/main" val="21104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lpha10bn.tataaig.com/" TargetMode="External"/><Relationship Id="rId2" Type="http://schemas.openxmlformats.org/officeDocument/2006/relationships/hyperlink" Target="https://www.tataaig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10bn.tataaig.com/" TargetMode="External"/><Relationship Id="rId4" Type="http://schemas.openxmlformats.org/officeDocument/2006/relationships/hyperlink" Target="https://test10bn.tataaig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8EA5-40D5-25AA-2400-E9F321C64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TATA AIG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010F0-BBA7-A6FF-FC9E-26ED7C9FE7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KT by Sumeet Mitra</a:t>
            </a:r>
          </a:p>
        </p:txBody>
      </p:sp>
    </p:spTree>
    <p:extLst>
      <p:ext uri="{BB962C8B-B14F-4D97-AF65-F5344CB8AC3E}">
        <p14:creationId xmlns:p14="http://schemas.microsoft.com/office/powerpoint/2010/main" val="105122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3C0E-F4DF-F9D1-4305-343E967BC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38125"/>
            <a:ext cx="9004300" cy="498475"/>
          </a:xfrm>
        </p:spPr>
        <p:txBody>
          <a:bodyPr>
            <a:normAutofit fontScale="90000"/>
          </a:bodyPr>
          <a:lstStyle/>
          <a:p>
            <a:r>
              <a:rPr lang="en-IN" dirty="0"/>
              <a:t>1) Adobe/GA4 </a:t>
            </a:r>
            <a:r>
              <a:rPr lang="en-IN" dirty="0" err="1"/>
              <a:t>datalayer</a:t>
            </a:r>
            <a:r>
              <a:rPr lang="en-IN" dirty="0"/>
              <a:t> ppt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8D01B-0C2F-D7E3-B52A-840A8462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449388"/>
            <a:ext cx="4735501" cy="2132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4B907-90A7-8820-8E5A-817CDF46B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4027949"/>
            <a:ext cx="4735501" cy="2494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A836E3-C429-DB35-D338-66CCA1774E75}"/>
              </a:ext>
            </a:extLst>
          </p:cNvPr>
          <p:cNvSpPr txBox="1"/>
          <p:nvPr/>
        </p:nvSpPr>
        <p:spPr>
          <a:xfrm>
            <a:off x="168782" y="968531"/>
            <a:ext cx="1147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PPt</a:t>
            </a:r>
            <a:r>
              <a:rPr lang="en-IN" dirty="0"/>
              <a:t> part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45AEC-0057-6C59-F002-BDDD9FCB200C}"/>
              </a:ext>
            </a:extLst>
          </p:cNvPr>
          <p:cNvSpPr txBox="1"/>
          <p:nvPr/>
        </p:nvSpPr>
        <p:spPr>
          <a:xfrm>
            <a:off x="168782" y="3661453"/>
            <a:ext cx="1147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PPt</a:t>
            </a:r>
            <a:r>
              <a:rPr lang="en-IN" dirty="0"/>
              <a:t> part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7FF9C7-2B8F-F4A5-5859-A693E6CCC36E}"/>
              </a:ext>
            </a:extLst>
          </p:cNvPr>
          <p:cNvSpPr txBox="1"/>
          <p:nvPr/>
        </p:nvSpPr>
        <p:spPr>
          <a:xfrm>
            <a:off x="5880100" y="1650910"/>
            <a:ext cx="3975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Change the product id, product name and product category in ppt.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Check the page name and page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new product id should be taken from </a:t>
            </a:r>
            <a:r>
              <a:rPr lang="en-IN" dirty="0">
                <a:highlight>
                  <a:srgbClr val="FFFF00"/>
                </a:highlight>
              </a:rPr>
              <a:t>product master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91978-0F5B-FADF-D5CA-6715BC09E2CF}"/>
              </a:ext>
            </a:extLst>
          </p:cNvPr>
          <p:cNvSpPr txBox="1"/>
          <p:nvPr/>
        </p:nvSpPr>
        <p:spPr>
          <a:xfrm>
            <a:off x="5880100" y="4606925"/>
            <a:ext cx="397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</a:t>
            </a:r>
            <a:r>
              <a:rPr lang="en-IN" dirty="0" err="1"/>
              <a:t>datalayer</a:t>
            </a:r>
            <a:r>
              <a:rPr lang="en-IN" dirty="0"/>
              <a:t> and digital data that we want to put in our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should be page wise</a:t>
            </a:r>
          </a:p>
        </p:txBody>
      </p:sp>
    </p:spTree>
    <p:extLst>
      <p:ext uri="{BB962C8B-B14F-4D97-AF65-F5344CB8AC3E}">
        <p14:creationId xmlns:p14="http://schemas.microsoft.com/office/powerpoint/2010/main" val="2551360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4CF1-5F5C-C9A2-6ED9-44052FC8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3525"/>
            <a:ext cx="10274300" cy="536575"/>
          </a:xfrm>
        </p:spPr>
        <p:txBody>
          <a:bodyPr>
            <a:normAutofit fontScale="90000"/>
          </a:bodyPr>
          <a:lstStyle/>
          <a:p>
            <a:r>
              <a:rPr lang="en-IN" dirty="0"/>
              <a:t>2) Adobe/GA4 </a:t>
            </a:r>
            <a:r>
              <a:rPr lang="en-IN" dirty="0" err="1"/>
              <a:t>datalayer</a:t>
            </a:r>
            <a:r>
              <a:rPr lang="en-IN" dirty="0"/>
              <a:t> Testing using console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F04BE-05FC-FB3B-B620-E840D53A4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1" y="967869"/>
            <a:ext cx="5257800" cy="2594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8B9A89-E67F-C630-229E-84D2A69AC840}"/>
              </a:ext>
            </a:extLst>
          </p:cNvPr>
          <p:cNvSpPr txBox="1"/>
          <p:nvPr/>
        </p:nvSpPr>
        <p:spPr>
          <a:xfrm>
            <a:off x="6515100" y="1341811"/>
            <a:ext cx="397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Check the values in </a:t>
            </a:r>
            <a:r>
              <a:rPr lang="en-IN" dirty="0" err="1"/>
              <a:t>eventdata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 console and  type </a:t>
            </a:r>
            <a:r>
              <a:rPr lang="en-IN" dirty="0" err="1"/>
              <a:t>digitaldata</a:t>
            </a:r>
            <a:r>
              <a:rPr lang="en-IN" dirty="0"/>
              <a:t> for checking</a:t>
            </a:r>
            <a:endParaRPr lang="en-IN" dirty="0">
              <a:highlight>
                <a:srgbClr val="FFFF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D7389A-D75E-CEDB-BDFE-F31E04796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2" y="3730181"/>
            <a:ext cx="5257800" cy="26619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422B80-128C-C765-3B9C-3C6F95DE850F}"/>
              </a:ext>
            </a:extLst>
          </p:cNvPr>
          <p:cNvSpPr txBox="1"/>
          <p:nvPr/>
        </p:nvSpPr>
        <p:spPr>
          <a:xfrm>
            <a:off x="6515100" y="4262811"/>
            <a:ext cx="3975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Check the values in </a:t>
            </a:r>
            <a:r>
              <a:rPr lang="en-IN" dirty="0" err="1"/>
              <a:t>datalayer</a:t>
            </a:r>
            <a:r>
              <a:rPr lang="en-IN" dirty="0"/>
              <a:t> for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 console and  type </a:t>
            </a:r>
            <a:r>
              <a:rPr lang="en-IN" dirty="0" err="1"/>
              <a:t>datalayers</a:t>
            </a:r>
            <a:r>
              <a:rPr lang="en-IN" dirty="0"/>
              <a:t> for checking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10874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4CF1-5F5C-C9A2-6ED9-44052FC8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3525"/>
            <a:ext cx="10274300" cy="536575"/>
          </a:xfrm>
        </p:spPr>
        <p:txBody>
          <a:bodyPr>
            <a:normAutofit fontScale="90000"/>
          </a:bodyPr>
          <a:lstStyle/>
          <a:p>
            <a:r>
              <a:rPr lang="en-IN" dirty="0"/>
              <a:t>3) Adobe/GA4 </a:t>
            </a:r>
            <a:r>
              <a:rPr lang="en-IN" dirty="0" err="1"/>
              <a:t>datalayer</a:t>
            </a:r>
            <a:r>
              <a:rPr lang="en-IN" dirty="0"/>
              <a:t> Testing using GTM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0C6D2-2E63-BE61-6739-DA54599FF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90"/>
          <a:stretch/>
        </p:blipFill>
        <p:spPr>
          <a:xfrm>
            <a:off x="617429" y="1221996"/>
            <a:ext cx="9877642" cy="40584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960B45-A69A-A195-CA42-A915D4128811}"/>
              </a:ext>
            </a:extLst>
          </p:cNvPr>
          <p:cNvSpPr/>
          <p:nvPr/>
        </p:nvSpPr>
        <p:spPr>
          <a:xfrm>
            <a:off x="6654800" y="2971800"/>
            <a:ext cx="3479800" cy="205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73BC27-90C7-9D4A-07FC-E445F97CEBEC}"/>
              </a:ext>
            </a:extLst>
          </p:cNvPr>
          <p:cNvSpPr/>
          <p:nvPr/>
        </p:nvSpPr>
        <p:spPr>
          <a:xfrm>
            <a:off x="719029" y="2781300"/>
            <a:ext cx="1452671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99E56E-1B71-E8CA-D9C3-3B8F0DA78D0B}"/>
              </a:ext>
            </a:extLst>
          </p:cNvPr>
          <p:cNvSpPr txBox="1"/>
          <p:nvPr/>
        </p:nvSpPr>
        <p:spPr>
          <a:xfrm>
            <a:off x="1308100" y="5588000"/>
            <a:ext cx="7861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Check if the values in </a:t>
            </a:r>
            <a:r>
              <a:rPr lang="en-IN" dirty="0" err="1"/>
              <a:t>digital_data_object</a:t>
            </a:r>
            <a:r>
              <a:rPr lang="en-IN" dirty="0"/>
              <a:t> are correctly captured during page view or any other event firing. In case they are not captured, tell developer that there is timing issue or connect with manager.</a:t>
            </a:r>
          </a:p>
        </p:txBody>
      </p:sp>
    </p:spTree>
    <p:extLst>
      <p:ext uri="{BB962C8B-B14F-4D97-AF65-F5344CB8AC3E}">
        <p14:creationId xmlns:p14="http://schemas.microsoft.com/office/powerpoint/2010/main" val="2259113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5F8153-D047-E7DF-EE14-3688735B5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29" y="2190610"/>
            <a:ext cx="9509158" cy="24767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420355B-EAE6-58C4-993F-0C5021015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58" y="758825"/>
            <a:ext cx="10274300" cy="536575"/>
          </a:xfrm>
        </p:spPr>
        <p:txBody>
          <a:bodyPr>
            <a:normAutofit fontScale="90000"/>
          </a:bodyPr>
          <a:lstStyle/>
          <a:p>
            <a:r>
              <a:rPr lang="en-IN" dirty="0"/>
              <a:t>4) Adobe launch tab click (data collection)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69321C-FD2C-B84B-F81B-C17AAA46ACA6}"/>
              </a:ext>
            </a:extLst>
          </p:cNvPr>
          <p:cNvSpPr/>
          <p:nvPr/>
        </p:nvSpPr>
        <p:spPr>
          <a:xfrm>
            <a:off x="9329629" y="3708400"/>
            <a:ext cx="1452671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704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80EF-81BB-B12C-3ABD-37AEF508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5) Adobe data elements create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35207-3633-ED26-900D-0534E7081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38" y="1797815"/>
            <a:ext cx="7521782" cy="36179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E913F7-6291-C64B-D217-6202D40543BC}"/>
              </a:ext>
            </a:extLst>
          </p:cNvPr>
          <p:cNvSpPr/>
          <p:nvPr/>
        </p:nvSpPr>
        <p:spPr>
          <a:xfrm>
            <a:off x="4770329" y="2794000"/>
            <a:ext cx="1452671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DBCD0F-CCB5-EDB2-8B37-65B74ED6E39F}"/>
              </a:ext>
            </a:extLst>
          </p:cNvPr>
          <p:cNvCxnSpPr>
            <a:cxnSpLocks/>
          </p:cNvCxnSpPr>
          <p:nvPr/>
        </p:nvCxnSpPr>
        <p:spPr>
          <a:xfrm flipV="1">
            <a:off x="6223000" y="2146300"/>
            <a:ext cx="2832100" cy="927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519E8D-2BCE-FCE0-0D6F-2370574BB6D6}"/>
              </a:ext>
            </a:extLst>
          </p:cNvPr>
          <p:cNvSpPr txBox="1"/>
          <p:nvPr/>
        </p:nvSpPr>
        <p:spPr>
          <a:xfrm>
            <a:off x="9169401" y="1797815"/>
            <a:ext cx="255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 the </a:t>
            </a:r>
            <a:r>
              <a:rPr lang="en-IN" dirty="0" err="1"/>
              <a:t>digitaldata</a:t>
            </a:r>
            <a:r>
              <a:rPr lang="en-IN" dirty="0"/>
              <a:t> from ppt into this field and create all the variables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3E000F-26DE-D5D2-0036-D5E7A5234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105" y="3989302"/>
            <a:ext cx="5357996" cy="235601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F424B4-7359-2AA0-D6AD-808B19E9F648}"/>
              </a:ext>
            </a:extLst>
          </p:cNvPr>
          <p:cNvSpPr/>
          <p:nvPr/>
        </p:nvSpPr>
        <p:spPr>
          <a:xfrm>
            <a:off x="10845588" y="4419600"/>
            <a:ext cx="1016423" cy="20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2D17B7-A48A-616F-A88B-567E31E7F431}"/>
              </a:ext>
            </a:extLst>
          </p:cNvPr>
          <p:cNvSpPr/>
          <p:nvPr/>
        </p:nvSpPr>
        <p:spPr>
          <a:xfrm>
            <a:off x="6364105" y="4749800"/>
            <a:ext cx="1016423" cy="20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967CBA33-1B92-A396-965B-48FDF5871550}"/>
              </a:ext>
            </a:extLst>
          </p:cNvPr>
          <p:cNvCxnSpPr>
            <a:cxnSpLocks/>
            <a:endCxn id="5" idx="2"/>
          </p:cNvCxnSpPr>
          <p:nvPr/>
        </p:nvCxnSpPr>
        <p:spPr>
          <a:xfrm rot="10800000">
            <a:off x="4770330" y="5415784"/>
            <a:ext cx="1452673" cy="74371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E966813-B5DC-370F-E42A-EA176B29E9F5}"/>
              </a:ext>
            </a:extLst>
          </p:cNvPr>
          <p:cNvSpPr/>
          <p:nvPr/>
        </p:nvSpPr>
        <p:spPr>
          <a:xfrm>
            <a:off x="2150214" y="2984500"/>
            <a:ext cx="1016423" cy="20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8FAB95-3ADA-1680-B665-01D505345D9D}"/>
              </a:ext>
            </a:extLst>
          </p:cNvPr>
          <p:cNvSpPr txBox="1"/>
          <p:nvPr/>
        </p:nvSpPr>
        <p:spPr>
          <a:xfrm>
            <a:off x="647700" y="5638799"/>
            <a:ext cx="32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Remember this name to be used in future steps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99F97A-EAC2-0027-45BD-22AEFA6528DE}"/>
              </a:ext>
            </a:extLst>
          </p:cNvPr>
          <p:cNvCxnSpPr>
            <a:cxnSpLocks/>
          </p:cNvCxnSpPr>
          <p:nvPr/>
        </p:nvCxnSpPr>
        <p:spPr>
          <a:xfrm flipV="1">
            <a:off x="1009438" y="3187700"/>
            <a:ext cx="1140776" cy="2451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325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84DE-89E8-4F14-3B73-FA217CD4A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238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dirty="0"/>
              <a:t>6) Create names in report suits in admin 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AC29D-39DD-A3BD-04FB-90E579E20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42" y="1384753"/>
            <a:ext cx="5733316" cy="3031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B21CD4-B76B-F456-6DB2-E28BE04F5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700" y="1397453"/>
            <a:ext cx="4584700" cy="2154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E0100E-9FEE-F100-E40B-2AD1B1DE0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100" y="3911600"/>
            <a:ext cx="4313670" cy="205938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571812-2AD4-2E6A-EE65-5BE668A12D78}"/>
              </a:ext>
            </a:extLst>
          </p:cNvPr>
          <p:cNvCxnSpPr/>
          <p:nvPr/>
        </p:nvCxnSpPr>
        <p:spPr>
          <a:xfrm>
            <a:off x="6451600" y="2209800"/>
            <a:ext cx="3175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C213C5-88E3-428A-2C68-470624CBB07E}"/>
              </a:ext>
            </a:extLst>
          </p:cNvPr>
          <p:cNvCxnSpPr/>
          <p:nvPr/>
        </p:nvCxnSpPr>
        <p:spPr>
          <a:xfrm>
            <a:off x="6359158" y="4102100"/>
            <a:ext cx="409942" cy="41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F46B5B2-4C7A-6510-16A9-EDE07C68BEC8}"/>
              </a:ext>
            </a:extLst>
          </p:cNvPr>
          <p:cNvSpPr txBox="1"/>
          <p:nvPr/>
        </p:nvSpPr>
        <p:spPr>
          <a:xfrm>
            <a:off x="838200" y="4851400"/>
            <a:ext cx="5733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 -&gt; report suits -&gt; TATA </a:t>
            </a:r>
            <a:r>
              <a:rPr lang="en-IN" dirty="0" err="1"/>
              <a:t>Aig</a:t>
            </a:r>
            <a:r>
              <a:rPr lang="en-IN" dirty="0"/>
              <a:t> production -&gt;edit settings conversion -&gt; success events (for events)</a:t>
            </a:r>
          </a:p>
          <a:p>
            <a:r>
              <a:rPr lang="en-IN" dirty="0"/>
              <a:t>Conversion variable (for </a:t>
            </a:r>
            <a:r>
              <a:rPr lang="en-IN" dirty="0" err="1"/>
              <a:t>evars</a:t>
            </a:r>
            <a:r>
              <a:rPr lang="en-IN" dirty="0"/>
              <a:t>) or Traffic -&gt; Traffic variables( for props)</a:t>
            </a:r>
          </a:p>
        </p:txBody>
      </p:sp>
    </p:spTree>
    <p:extLst>
      <p:ext uri="{BB962C8B-B14F-4D97-AF65-F5344CB8AC3E}">
        <p14:creationId xmlns:p14="http://schemas.microsoft.com/office/powerpoint/2010/main" val="4125547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809B-335B-0671-288C-2AB2560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14325"/>
            <a:ext cx="10058400" cy="1044575"/>
          </a:xfrm>
        </p:spPr>
        <p:txBody>
          <a:bodyPr>
            <a:normAutofit fontScale="90000"/>
          </a:bodyPr>
          <a:lstStyle/>
          <a:p>
            <a:r>
              <a:rPr lang="en-IN" dirty="0"/>
              <a:t>6.a) Adobe Rules Create Through custom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549F7-5692-D728-6B77-54C19ADD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73200"/>
            <a:ext cx="10125596" cy="4660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797A3E-C286-83A4-0BB0-1A9E97A867D9}"/>
              </a:ext>
            </a:extLst>
          </p:cNvPr>
          <p:cNvSpPr/>
          <p:nvPr/>
        </p:nvSpPr>
        <p:spPr>
          <a:xfrm>
            <a:off x="508001" y="2298700"/>
            <a:ext cx="1244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9400A-97A4-4AEF-9D5A-FBDB98C71925}"/>
              </a:ext>
            </a:extLst>
          </p:cNvPr>
          <p:cNvSpPr/>
          <p:nvPr/>
        </p:nvSpPr>
        <p:spPr>
          <a:xfrm>
            <a:off x="1925529" y="3803650"/>
            <a:ext cx="1325671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149CF7-6F5D-C2EE-9798-EBA85AE50AA1}"/>
              </a:ext>
            </a:extLst>
          </p:cNvPr>
          <p:cNvSpPr/>
          <p:nvPr/>
        </p:nvSpPr>
        <p:spPr>
          <a:xfrm>
            <a:off x="2065229" y="5638800"/>
            <a:ext cx="1452671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8FD657-2B4D-7BB7-903D-EFF162F24E33}"/>
              </a:ext>
            </a:extLst>
          </p:cNvPr>
          <p:cNvSpPr/>
          <p:nvPr/>
        </p:nvSpPr>
        <p:spPr>
          <a:xfrm>
            <a:off x="4348793" y="5638800"/>
            <a:ext cx="1452671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28EE85-C7EC-1C0A-AC38-CC9FAE3195F2}"/>
              </a:ext>
            </a:extLst>
          </p:cNvPr>
          <p:cNvSpPr/>
          <p:nvPr/>
        </p:nvSpPr>
        <p:spPr>
          <a:xfrm>
            <a:off x="6632357" y="5638800"/>
            <a:ext cx="1452671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205357-82B4-8AF9-9FCC-769D6895E491}"/>
              </a:ext>
            </a:extLst>
          </p:cNvPr>
          <p:cNvSpPr/>
          <p:nvPr/>
        </p:nvSpPr>
        <p:spPr>
          <a:xfrm>
            <a:off x="9893300" y="1962150"/>
            <a:ext cx="740296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B8F1EB-5B83-87B0-8636-EB41063CEDF4}"/>
              </a:ext>
            </a:extLst>
          </p:cNvPr>
          <p:cNvSpPr txBox="1"/>
          <p:nvPr/>
        </p:nvSpPr>
        <p:spPr>
          <a:xfrm>
            <a:off x="3898900" y="4127500"/>
            <a:ext cx="5908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Duplicate/copy the already made 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Changes to be done only in direct call and set variables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5A2490-B2F0-018E-79A5-BF3B863AE868}"/>
              </a:ext>
            </a:extLst>
          </p:cNvPr>
          <p:cNvCxnSpPr/>
          <p:nvPr/>
        </p:nvCxnSpPr>
        <p:spPr>
          <a:xfrm flipH="1">
            <a:off x="3517900" y="4773831"/>
            <a:ext cx="1557228" cy="750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625FBFB-6419-3834-8E71-CB879CCA7AB8}"/>
              </a:ext>
            </a:extLst>
          </p:cNvPr>
          <p:cNvCxnSpPr>
            <a:cxnSpLocks/>
          </p:cNvCxnSpPr>
          <p:nvPr/>
        </p:nvCxnSpPr>
        <p:spPr>
          <a:xfrm flipH="1" flipV="1">
            <a:off x="3251200" y="4267200"/>
            <a:ext cx="1097593" cy="876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6E4FE67-066F-6DDF-E582-B8AEA0A51530}"/>
              </a:ext>
            </a:extLst>
          </p:cNvPr>
          <p:cNvSpPr txBox="1"/>
          <p:nvPr/>
        </p:nvSpPr>
        <p:spPr>
          <a:xfrm>
            <a:off x="2588364" y="2343150"/>
            <a:ext cx="208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Use any name here</a:t>
            </a:r>
          </a:p>
        </p:txBody>
      </p:sp>
    </p:spTree>
    <p:extLst>
      <p:ext uri="{BB962C8B-B14F-4D97-AF65-F5344CB8AC3E}">
        <p14:creationId xmlns:p14="http://schemas.microsoft.com/office/powerpoint/2010/main" val="990957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C82444-1904-7A48-CA04-51E546B3B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596933"/>
            <a:ext cx="4888449" cy="2364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EB2B61-9957-F6D9-00A1-9F05E710E82A}"/>
              </a:ext>
            </a:extLst>
          </p:cNvPr>
          <p:cNvSpPr txBox="1"/>
          <p:nvPr/>
        </p:nvSpPr>
        <p:spPr>
          <a:xfrm>
            <a:off x="863600" y="1214649"/>
            <a:ext cx="128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Direct Call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5B135-5F37-C713-9D9C-F5B58BF7060A}"/>
              </a:ext>
            </a:extLst>
          </p:cNvPr>
          <p:cNvSpPr txBox="1"/>
          <p:nvPr/>
        </p:nvSpPr>
        <p:spPr>
          <a:xfrm>
            <a:off x="2715115" y="2594484"/>
            <a:ext cx="275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 the name from events name in ppt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4F35DC-D260-F339-5D7D-1FF3DCD1E775}"/>
              </a:ext>
            </a:extLst>
          </p:cNvPr>
          <p:cNvCxnSpPr>
            <a:cxnSpLocks/>
          </p:cNvCxnSpPr>
          <p:nvPr/>
        </p:nvCxnSpPr>
        <p:spPr>
          <a:xfrm flipV="1">
            <a:off x="3028424" y="2349500"/>
            <a:ext cx="0" cy="244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0A2BBB5-4C5E-850C-D36F-66DF558B6A6D}"/>
              </a:ext>
            </a:extLst>
          </p:cNvPr>
          <p:cNvSpPr txBox="1"/>
          <p:nvPr/>
        </p:nvSpPr>
        <p:spPr>
          <a:xfrm>
            <a:off x="623353" y="504318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" dirty="0">
                <a:latin typeface="Segoe UI" panose="020B0502040204020203" pitchFamily="34" charset="0"/>
              </a:rPr>
              <a:t>_</a:t>
            </a:r>
            <a:r>
              <a:rPr lang="en-US" sz="1800" spc="-5" dirty="0" err="1">
                <a:latin typeface="Segoe UI" panose="020B0502040204020203" pitchFamily="34" charset="0"/>
              </a:rPr>
              <a:t>satellite.track</a:t>
            </a:r>
            <a:r>
              <a:rPr lang="en-US" sz="1800" spc="-5" dirty="0">
                <a:latin typeface="Segoe UI" panose="020B0502040204020203" pitchFamily="34" charset="0"/>
              </a:rPr>
              <a:t>(‘</a:t>
            </a:r>
            <a:r>
              <a:rPr lang="en-IN" sz="1800" spc="-5" dirty="0">
                <a:highlight>
                  <a:srgbClr val="FFFF00"/>
                </a:highlight>
                <a:latin typeface="Segoe UI" panose="020B0502040204020203" pitchFamily="34" charset="0"/>
              </a:rPr>
              <a:t>event-new-bike-</a:t>
            </a:r>
            <a:r>
              <a:rPr lang="en-IN" sz="1800" spc="-5" dirty="0" err="1">
                <a:highlight>
                  <a:srgbClr val="FFFF00"/>
                </a:highlight>
                <a:latin typeface="Segoe UI" panose="020B0502040204020203" pitchFamily="34" charset="0"/>
              </a:rPr>
              <a:t>cta</a:t>
            </a:r>
            <a:r>
              <a:rPr lang="en-US" sz="1800" spc="-5" dirty="0">
                <a:latin typeface="Segoe UI" panose="020B0502040204020203" pitchFamily="34" charset="0"/>
              </a:rPr>
              <a:t>’) </a:t>
            </a:r>
            <a:br>
              <a:rPr lang="en-US" sz="1800" spc="-5" dirty="0">
                <a:latin typeface="Segoe UI" panose="020B0502040204020203" pitchFamily="34" charset="0"/>
              </a:rPr>
            </a:br>
            <a:r>
              <a:rPr lang="en-US" sz="1800" spc="-5" dirty="0" err="1">
                <a:latin typeface="Segoe UI" panose="020B0502040204020203" pitchFamily="34" charset="0"/>
              </a:rPr>
              <a:t>window.dataLayer</a:t>
            </a:r>
            <a:r>
              <a:rPr lang="en-US" sz="1800" spc="-5" dirty="0">
                <a:latin typeface="Segoe UI" panose="020B0502040204020203" pitchFamily="34" charset="0"/>
              </a:rPr>
              <a:t> = </a:t>
            </a:r>
            <a:r>
              <a:rPr lang="en-US" sz="1800" spc="-5" dirty="0" err="1">
                <a:latin typeface="Segoe UI" panose="020B0502040204020203" pitchFamily="34" charset="0"/>
              </a:rPr>
              <a:t>window.dataLayer</a:t>
            </a:r>
            <a:r>
              <a:rPr lang="en-US" sz="1800" spc="-5" dirty="0">
                <a:latin typeface="Segoe UI" panose="020B0502040204020203" pitchFamily="34" charset="0"/>
              </a:rPr>
              <a:t> || [];  </a:t>
            </a:r>
            <a:br>
              <a:rPr lang="en-US" sz="1800" spc="-5" dirty="0">
                <a:latin typeface="Segoe UI" panose="020B0502040204020203" pitchFamily="34" charset="0"/>
              </a:rPr>
            </a:br>
            <a:r>
              <a:rPr lang="en-US" sz="1800" spc="-5" dirty="0" err="1">
                <a:latin typeface="Segoe UI" panose="020B0502040204020203" pitchFamily="34" charset="0"/>
              </a:rPr>
              <a:t>window.dataLayer.push</a:t>
            </a:r>
            <a:r>
              <a:rPr lang="en-US" sz="1800" spc="-5" dirty="0">
                <a:latin typeface="Segoe UI" panose="020B0502040204020203" pitchFamily="34" charset="0"/>
              </a:rPr>
              <a:t>({'event': ‘</a:t>
            </a:r>
            <a:r>
              <a:rPr lang="en-IN" sz="1800" spc="-5" dirty="0">
                <a:highlight>
                  <a:srgbClr val="FFFF00"/>
                </a:highlight>
                <a:latin typeface="Segoe UI" panose="020B0502040204020203" pitchFamily="34" charset="0"/>
              </a:rPr>
              <a:t>event-new-bike-</a:t>
            </a:r>
            <a:r>
              <a:rPr lang="en-IN" sz="1800" spc="-5" dirty="0" err="1">
                <a:highlight>
                  <a:srgbClr val="FFFF00"/>
                </a:highlight>
                <a:latin typeface="Segoe UI" panose="020B0502040204020203" pitchFamily="34" charset="0"/>
              </a:rPr>
              <a:t>cta</a:t>
            </a:r>
            <a:r>
              <a:rPr lang="en-US" sz="1800" spc="-5" dirty="0">
                <a:latin typeface="Segoe UI" panose="020B0502040204020203" pitchFamily="34" charset="0"/>
              </a:rPr>
              <a:t>’});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9875B4-CF1B-D48A-5071-A696E266E996}"/>
              </a:ext>
            </a:extLst>
          </p:cNvPr>
          <p:cNvCxnSpPr>
            <a:cxnSpLocks/>
          </p:cNvCxnSpPr>
          <p:nvPr/>
        </p:nvCxnSpPr>
        <p:spPr>
          <a:xfrm flipV="1">
            <a:off x="2715115" y="3347051"/>
            <a:ext cx="313308" cy="1567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401E496-E661-0A26-8140-4E2636D41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9501"/>
            <a:ext cx="5346700" cy="25224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74A67A-47CA-F435-3049-16DCFAFBD5A9}"/>
              </a:ext>
            </a:extLst>
          </p:cNvPr>
          <p:cNvSpPr txBox="1"/>
          <p:nvPr/>
        </p:nvSpPr>
        <p:spPr>
          <a:xfrm>
            <a:off x="6286500" y="1029983"/>
            <a:ext cx="150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Set variables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CFD5E3-E7C2-630D-832C-0B05D5D51A8B}"/>
              </a:ext>
            </a:extLst>
          </p:cNvPr>
          <p:cNvSpPr txBox="1"/>
          <p:nvPr/>
        </p:nvSpPr>
        <p:spPr>
          <a:xfrm>
            <a:off x="7112000" y="4758177"/>
            <a:ext cx="508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 the event name from report suits names been set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Page name and page </a:t>
            </a:r>
            <a:r>
              <a:rPr lang="en-IN" dirty="0" err="1"/>
              <a:t>url</a:t>
            </a:r>
            <a:r>
              <a:rPr lang="en-IN" dirty="0"/>
              <a:t> Props and </a:t>
            </a:r>
            <a:r>
              <a:rPr lang="en-IN" dirty="0" err="1"/>
              <a:t>Evars</a:t>
            </a:r>
            <a:r>
              <a:rPr lang="en-IN" dirty="0"/>
              <a:t> are remain same as any other 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New </a:t>
            </a:r>
            <a:r>
              <a:rPr lang="en-IN" dirty="0" err="1"/>
              <a:t>evar</a:t>
            </a:r>
            <a:r>
              <a:rPr lang="en-IN" dirty="0"/>
              <a:t> created is also added from here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24B1130-78F2-8C3A-8A96-D239795F7C67}"/>
              </a:ext>
            </a:extLst>
          </p:cNvPr>
          <p:cNvCxnSpPr>
            <a:cxnSpLocks/>
          </p:cNvCxnSpPr>
          <p:nvPr/>
        </p:nvCxnSpPr>
        <p:spPr>
          <a:xfrm flipV="1">
            <a:off x="8769350" y="3522659"/>
            <a:ext cx="0" cy="1257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077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AFEE42-2D9E-3EFD-000F-BD1845B9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14325"/>
            <a:ext cx="10617200" cy="1209675"/>
          </a:xfrm>
        </p:spPr>
        <p:txBody>
          <a:bodyPr>
            <a:normAutofit/>
          </a:bodyPr>
          <a:lstStyle/>
          <a:p>
            <a:r>
              <a:rPr lang="en-IN" sz="3200" dirty="0"/>
              <a:t>6.b) Adobe Rules Create Through Virtual page view (used only when </a:t>
            </a:r>
            <a:r>
              <a:rPr lang="en-IN" sz="3200" dirty="0" err="1"/>
              <a:t>evar</a:t>
            </a:r>
            <a:r>
              <a:rPr lang="en-IN" sz="3200" dirty="0"/>
              <a:t> to be fired with page view events)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27AC5-1D85-49EF-60E4-F1EF16C38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814273"/>
            <a:ext cx="8674100" cy="39799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7928FA-153D-EA7A-5640-270FE566314B}"/>
              </a:ext>
            </a:extLst>
          </p:cNvPr>
          <p:cNvSpPr/>
          <p:nvPr/>
        </p:nvSpPr>
        <p:spPr>
          <a:xfrm>
            <a:off x="1976329" y="5276850"/>
            <a:ext cx="1325671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0891A-7784-64F9-7562-A2C38EF2E38A}"/>
              </a:ext>
            </a:extLst>
          </p:cNvPr>
          <p:cNvSpPr txBox="1"/>
          <p:nvPr/>
        </p:nvSpPr>
        <p:spPr>
          <a:xfrm>
            <a:off x="2489200" y="5899873"/>
            <a:ext cx="452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Edit the set variable part of virtual page view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17FFE6-E610-B57E-0AC3-586C1444CEC3}"/>
              </a:ext>
            </a:extLst>
          </p:cNvPr>
          <p:cNvCxnSpPr>
            <a:cxnSpLocks/>
          </p:cNvCxnSpPr>
          <p:nvPr/>
        </p:nvCxnSpPr>
        <p:spPr>
          <a:xfrm flipH="1" flipV="1">
            <a:off x="2374900" y="5600700"/>
            <a:ext cx="355600" cy="299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3C511B9-659E-12FA-0075-B3D88076C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1524000"/>
            <a:ext cx="5734066" cy="2816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284794-B4BF-CBD6-2D4D-7F5B1AC4F90F}"/>
              </a:ext>
            </a:extLst>
          </p:cNvPr>
          <p:cNvCxnSpPr/>
          <p:nvPr/>
        </p:nvCxnSpPr>
        <p:spPr>
          <a:xfrm flipV="1">
            <a:off x="3416300" y="4013200"/>
            <a:ext cx="2679700" cy="1155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245D17B-5DFB-0BE4-F597-DA3A0695F269}"/>
              </a:ext>
            </a:extLst>
          </p:cNvPr>
          <p:cNvSpPr/>
          <p:nvPr/>
        </p:nvSpPr>
        <p:spPr>
          <a:xfrm>
            <a:off x="8021529" y="4013200"/>
            <a:ext cx="817671" cy="327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894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8E5FAD-E4B1-2052-8D52-FC7784261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042"/>
          <a:stretch/>
        </p:blipFill>
        <p:spPr>
          <a:xfrm>
            <a:off x="368300" y="609600"/>
            <a:ext cx="3073400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3919E6-497D-BF6E-741B-7BB95645A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59" y="609600"/>
            <a:ext cx="4267121" cy="2819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E71B61-FFF4-80F5-149F-153BA17C27A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441700" y="2019300"/>
            <a:ext cx="8681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26B6D2-52C7-A518-1A52-C02D24FD10C8}"/>
              </a:ext>
            </a:extLst>
          </p:cNvPr>
          <p:cNvSpPr txBox="1"/>
          <p:nvPr/>
        </p:nvSpPr>
        <p:spPr>
          <a:xfrm>
            <a:off x="4470400" y="3543300"/>
            <a:ext cx="13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Notepad ++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2576AB-548F-818B-BAA4-3268041D8E08}"/>
              </a:ext>
            </a:extLst>
          </p:cNvPr>
          <p:cNvSpPr txBox="1"/>
          <p:nvPr/>
        </p:nvSpPr>
        <p:spPr>
          <a:xfrm>
            <a:off x="457200" y="3479800"/>
            <a:ext cx="1361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Open editor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AC8D01-CCD7-C919-E623-8AFCB9524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4139567"/>
            <a:ext cx="3958236" cy="22219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16A29B-D953-28A1-3069-7C7612C7AEEC}"/>
              </a:ext>
            </a:extLst>
          </p:cNvPr>
          <p:cNvSpPr/>
          <p:nvPr/>
        </p:nvSpPr>
        <p:spPr>
          <a:xfrm>
            <a:off x="640323" y="5159138"/>
            <a:ext cx="2801377" cy="390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E56C06-1A41-75F5-3912-0E5F457D3F44}"/>
              </a:ext>
            </a:extLst>
          </p:cNvPr>
          <p:cNvCxnSpPr/>
          <p:nvPr/>
        </p:nvCxnSpPr>
        <p:spPr>
          <a:xfrm>
            <a:off x="4470400" y="5405002"/>
            <a:ext cx="8681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17B940-0260-6F5F-80BC-7B475BD7E077}"/>
              </a:ext>
            </a:extLst>
          </p:cNvPr>
          <p:cNvCxnSpPr>
            <a:cxnSpLocks/>
          </p:cNvCxnSpPr>
          <p:nvPr/>
        </p:nvCxnSpPr>
        <p:spPr>
          <a:xfrm flipH="1">
            <a:off x="3875779" y="3487302"/>
            <a:ext cx="488857" cy="4253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32C4F2-D50E-BA1A-EA4A-FFFB6CFEA4C0}"/>
              </a:ext>
            </a:extLst>
          </p:cNvPr>
          <p:cNvSpPr txBox="1"/>
          <p:nvPr/>
        </p:nvSpPr>
        <p:spPr>
          <a:xfrm>
            <a:off x="2758488" y="5488586"/>
            <a:ext cx="1697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Create variable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FE6840-8DD4-6902-8396-A6F0275A3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323" y="3902561"/>
            <a:ext cx="3558555" cy="251315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A0F9F3E-C11E-E3A0-F797-2C52C73EBC07}"/>
              </a:ext>
            </a:extLst>
          </p:cNvPr>
          <p:cNvSpPr/>
          <p:nvPr/>
        </p:nvSpPr>
        <p:spPr>
          <a:xfrm>
            <a:off x="5631423" y="5053122"/>
            <a:ext cx="2801377" cy="390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3D2E98-97E6-DACD-E31D-9850EE70882F}"/>
              </a:ext>
            </a:extLst>
          </p:cNvPr>
          <p:cNvSpPr txBox="1"/>
          <p:nvPr/>
        </p:nvSpPr>
        <p:spPr>
          <a:xfrm>
            <a:off x="7411446" y="5488586"/>
            <a:ext cx="4140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 variable under which application status , it needs to be added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054592-1DF8-A9D6-D47B-3C46D4EBC93C}"/>
              </a:ext>
            </a:extLst>
          </p:cNvPr>
          <p:cNvSpPr txBox="1"/>
          <p:nvPr/>
        </p:nvSpPr>
        <p:spPr>
          <a:xfrm>
            <a:off x="10172700" y="1231900"/>
            <a:ext cx="165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Note: After changes to this code , always have it checked by manager </a:t>
            </a:r>
          </a:p>
        </p:txBody>
      </p:sp>
    </p:spTree>
    <p:extLst>
      <p:ext uri="{BB962C8B-B14F-4D97-AF65-F5344CB8AC3E}">
        <p14:creationId xmlns:p14="http://schemas.microsoft.com/office/powerpoint/2010/main" val="384265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B26D-918E-3541-43F5-E35063A5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9A55D-580A-4246-D2EE-A8F6458D2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86140"/>
            <a:ext cx="10972800" cy="4575174"/>
          </a:xfrm>
        </p:spPr>
        <p:txBody>
          <a:bodyPr>
            <a:normAutofit/>
          </a:bodyPr>
          <a:lstStyle/>
          <a:p>
            <a:r>
              <a:rPr lang="en-IN" dirty="0"/>
              <a:t>Travel – Adobe </a:t>
            </a:r>
          </a:p>
          <a:p>
            <a:r>
              <a:rPr lang="en-IN" dirty="0"/>
              <a:t>Health– Adobe </a:t>
            </a:r>
          </a:p>
          <a:p>
            <a:r>
              <a:rPr lang="en-IN" dirty="0"/>
              <a:t>Car (4W) – Adobe </a:t>
            </a:r>
          </a:p>
          <a:p>
            <a:r>
              <a:rPr lang="en-IN" dirty="0"/>
              <a:t>Bike (2W) – Adobe </a:t>
            </a:r>
          </a:p>
          <a:p>
            <a:r>
              <a:rPr lang="en-IN" dirty="0"/>
              <a:t>Auto (3W) – Adobe </a:t>
            </a:r>
          </a:p>
          <a:p>
            <a:r>
              <a:rPr lang="en-IN" dirty="0"/>
              <a:t>Marine – GA4</a:t>
            </a:r>
          </a:p>
          <a:p>
            <a:r>
              <a:rPr lang="en-IN" dirty="0"/>
              <a:t>Group Health – GA4</a:t>
            </a:r>
          </a:p>
          <a:p>
            <a:r>
              <a:rPr lang="en-IN" dirty="0"/>
              <a:t>Fire and burglary – GA4</a:t>
            </a:r>
          </a:p>
          <a:p>
            <a:r>
              <a:rPr lang="en-IN" dirty="0"/>
              <a:t>Marine open policy – GA4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48B0240-04C0-8A50-D8B2-91B02020860F}"/>
              </a:ext>
            </a:extLst>
          </p:cNvPr>
          <p:cNvSpPr/>
          <p:nvPr/>
        </p:nvSpPr>
        <p:spPr>
          <a:xfrm>
            <a:off x="4356100" y="2743200"/>
            <a:ext cx="279400" cy="11811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05529-FCB3-1CF0-A77B-A79BEEF3449C}"/>
              </a:ext>
            </a:extLst>
          </p:cNvPr>
          <p:cNvSpPr txBox="1"/>
          <p:nvPr/>
        </p:nvSpPr>
        <p:spPr>
          <a:xfrm>
            <a:off x="4724400" y="3149084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Motor Insurance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02632-0ECB-7B56-4772-2A75469C96F3}"/>
              </a:ext>
            </a:extLst>
          </p:cNvPr>
          <p:cNvSpPr txBox="1"/>
          <p:nvPr/>
        </p:nvSpPr>
        <p:spPr>
          <a:xfrm>
            <a:off x="3820146" y="2169245"/>
            <a:ext cx="193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Health  Insurance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AA9B7-7891-3552-41BE-FB833326D96D}"/>
              </a:ext>
            </a:extLst>
          </p:cNvPr>
          <p:cNvSpPr txBox="1"/>
          <p:nvPr/>
        </p:nvSpPr>
        <p:spPr>
          <a:xfrm>
            <a:off x="3909046" y="1644670"/>
            <a:ext cx="184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Travel  Insurance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EE0C822-3042-6656-B3EE-5D8377C6AB21}"/>
              </a:ext>
            </a:extLst>
          </p:cNvPr>
          <p:cNvSpPr/>
          <p:nvPr/>
        </p:nvSpPr>
        <p:spPr>
          <a:xfrm>
            <a:off x="5130800" y="4220234"/>
            <a:ext cx="622662" cy="182496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98635F-2207-8C5A-A82E-038CBE89C244}"/>
              </a:ext>
            </a:extLst>
          </p:cNvPr>
          <p:cNvSpPr txBox="1"/>
          <p:nvPr/>
        </p:nvSpPr>
        <p:spPr>
          <a:xfrm>
            <a:off x="6019800" y="4902528"/>
            <a:ext cx="166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SME Insurance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4BC0C5-CEBD-4D6F-158E-9F4FC7ED04D1}"/>
              </a:ext>
            </a:extLst>
          </p:cNvPr>
          <p:cNvCxnSpPr/>
          <p:nvPr/>
        </p:nvCxnSpPr>
        <p:spPr>
          <a:xfrm>
            <a:off x="3327400" y="1829336"/>
            <a:ext cx="4927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11B1B7-EBAD-73B6-91E8-EB809ADAA3EB}"/>
              </a:ext>
            </a:extLst>
          </p:cNvPr>
          <p:cNvCxnSpPr/>
          <p:nvPr/>
        </p:nvCxnSpPr>
        <p:spPr>
          <a:xfrm>
            <a:off x="3327400" y="2353911"/>
            <a:ext cx="4927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359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887A7-4758-97C7-C074-B91F0F838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93200" cy="727075"/>
          </a:xfrm>
        </p:spPr>
        <p:txBody>
          <a:bodyPr>
            <a:normAutofit/>
          </a:bodyPr>
          <a:lstStyle/>
          <a:p>
            <a:r>
              <a:rPr lang="en-IN" sz="4000" dirty="0"/>
              <a:t>7) Publish the changes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50AD8-D7E3-ACE7-D539-04C7C2319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170234"/>
            <a:ext cx="8382000" cy="3777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9E3842-7F85-8A15-E042-26B362E4786A}"/>
              </a:ext>
            </a:extLst>
          </p:cNvPr>
          <p:cNvSpPr txBox="1"/>
          <p:nvPr/>
        </p:nvSpPr>
        <p:spPr>
          <a:xfrm>
            <a:off x="167197" y="1261885"/>
            <a:ext cx="1185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Publishing flow -&gt; add library -&gt; change env to development -&gt; set rules/data </a:t>
            </a:r>
            <a:r>
              <a:rPr lang="en-IN" dirty="0" err="1"/>
              <a:t>elemts</a:t>
            </a:r>
            <a:r>
              <a:rPr lang="en-IN" dirty="0"/>
              <a:t> as latest -&gt; save and publish to dev</a:t>
            </a:r>
          </a:p>
        </p:txBody>
      </p:sp>
    </p:spTree>
    <p:extLst>
      <p:ext uri="{BB962C8B-B14F-4D97-AF65-F5344CB8AC3E}">
        <p14:creationId xmlns:p14="http://schemas.microsoft.com/office/powerpoint/2010/main" val="166886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D7543A-85E3-7EF3-EA01-0852C3F2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444" y="1981200"/>
            <a:ext cx="9343112" cy="4129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2A6D17-B72A-6562-F2BC-BD297FD78AAC}"/>
              </a:ext>
            </a:extLst>
          </p:cNvPr>
          <p:cNvSpPr txBox="1"/>
          <p:nvPr/>
        </p:nvSpPr>
        <p:spPr>
          <a:xfrm>
            <a:off x="1424444" y="1168400"/>
            <a:ext cx="745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Publish to staging first (for alpha env) -&gt; the if works fine -&gt; publish to prod</a:t>
            </a:r>
          </a:p>
        </p:txBody>
      </p:sp>
    </p:spTree>
    <p:extLst>
      <p:ext uri="{BB962C8B-B14F-4D97-AF65-F5344CB8AC3E}">
        <p14:creationId xmlns:p14="http://schemas.microsoft.com/office/powerpoint/2010/main" val="3062592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78FB-F6E4-6BA1-CD5A-26CFF2565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07600" cy="5616575"/>
          </a:xfrm>
        </p:spPr>
        <p:txBody>
          <a:bodyPr/>
          <a:lstStyle/>
          <a:p>
            <a:r>
              <a:rPr lang="en-IN" dirty="0"/>
              <a:t>GA4 </a:t>
            </a:r>
            <a:r>
              <a:rPr lang="en-IN" dirty="0" err="1"/>
              <a:t>Implimentation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5854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3C0E-F4DF-F9D1-4305-343E967BC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38125"/>
            <a:ext cx="9004300" cy="498475"/>
          </a:xfrm>
        </p:spPr>
        <p:txBody>
          <a:bodyPr>
            <a:normAutofit fontScale="90000"/>
          </a:bodyPr>
          <a:lstStyle/>
          <a:p>
            <a:r>
              <a:rPr lang="en-IN" dirty="0"/>
              <a:t>1) Adobe/GA4 </a:t>
            </a:r>
            <a:r>
              <a:rPr lang="en-IN" dirty="0" err="1"/>
              <a:t>datalayer</a:t>
            </a:r>
            <a:r>
              <a:rPr lang="en-IN" dirty="0"/>
              <a:t> ppt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8D01B-0C2F-D7E3-B52A-840A8462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449388"/>
            <a:ext cx="4735501" cy="2132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4B907-90A7-8820-8E5A-817CDF46B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4027949"/>
            <a:ext cx="4735501" cy="2494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A836E3-C429-DB35-D338-66CCA1774E75}"/>
              </a:ext>
            </a:extLst>
          </p:cNvPr>
          <p:cNvSpPr txBox="1"/>
          <p:nvPr/>
        </p:nvSpPr>
        <p:spPr>
          <a:xfrm>
            <a:off x="168782" y="968531"/>
            <a:ext cx="1147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PPt</a:t>
            </a:r>
            <a:r>
              <a:rPr lang="en-IN" dirty="0"/>
              <a:t> part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45AEC-0057-6C59-F002-BDDD9FCB200C}"/>
              </a:ext>
            </a:extLst>
          </p:cNvPr>
          <p:cNvSpPr txBox="1"/>
          <p:nvPr/>
        </p:nvSpPr>
        <p:spPr>
          <a:xfrm>
            <a:off x="168782" y="3661453"/>
            <a:ext cx="1147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PPt</a:t>
            </a:r>
            <a:r>
              <a:rPr lang="en-IN" dirty="0"/>
              <a:t> part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7FF9C7-2B8F-F4A5-5859-A693E6CCC36E}"/>
              </a:ext>
            </a:extLst>
          </p:cNvPr>
          <p:cNvSpPr txBox="1"/>
          <p:nvPr/>
        </p:nvSpPr>
        <p:spPr>
          <a:xfrm>
            <a:off x="5880100" y="1650910"/>
            <a:ext cx="3975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Change the product id, product name and product category in ppt.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Check the page name and page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new product id should be taken from </a:t>
            </a:r>
            <a:r>
              <a:rPr lang="en-IN" dirty="0">
                <a:highlight>
                  <a:srgbClr val="FFFF00"/>
                </a:highlight>
              </a:rPr>
              <a:t>product master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91978-0F5B-FADF-D5CA-6715BC09E2CF}"/>
              </a:ext>
            </a:extLst>
          </p:cNvPr>
          <p:cNvSpPr txBox="1"/>
          <p:nvPr/>
        </p:nvSpPr>
        <p:spPr>
          <a:xfrm>
            <a:off x="5880100" y="4606925"/>
            <a:ext cx="397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</a:t>
            </a:r>
            <a:r>
              <a:rPr lang="en-IN" dirty="0" err="1"/>
              <a:t>datalayer</a:t>
            </a:r>
            <a:r>
              <a:rPr lang="en-IN" dirty="0"/>
              <a:t> and digital data that we want to put in our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should be page wise</a:t>
            </a:r>
          </a:p>
        </p:txBody>
      </p:sp>
    </p:spTree>
    <p:extLst>
      <p:ext uri="{BB962C8B-B14F-4D97-AF65-F5344CB8AC3E}">
        <p14:creationId xmlns:p14="http://schemas.microsoft.com/office/powerpoint/2010/main" val="1686080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4CF1-5F5C-C9A2-6ED9-44052FC8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3525"/>
            <a:ext cx="10274300" cy="536575"/>
          </a:xfrm>
        </p:spPr>
        <p:txBody>
          <a:bodyPr>
            <a:normAutofit fontScale="90000"/>
          </a:bodyPr>
          <a:lstStyle/>
          <a:p>
            <a:r>
              <a:rPr lang="en-IN" dirty="0"/>
              <a:t>2) Adobe/GA4 </a:t>
            </a:r>
            <a:r>
              <a:rPr lang="en-IN" dirty="0" err="1"/>
              <a:t>datalayer</a:t>
            </a:r>
            <a:r>
              <a:rPr lang="en-IN" dirty="0"/>
              <a:t> Testing using console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F04BE-05FC-FB3B-B620-E840D53A4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1" y="967869"/>
            <a:ext cx="5257800" cy="2594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8B9A89-E67F-C630-229E-84D2A69AC840}"/>
              </a:ext>
            </a:extLst>
          </p:cNvPr>
          <p:cNvSpPr txBox="1"/>
          <p:nvPr/>
        </p:nvSpPr>
        <p:spPr>
          <a:xfrm>
            <a:off x="6515100" y="1341811"/>
            <a:ext cx="397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Check the values in </a:t>
            </a:r>
            <a:r>
              <a:rPr lang="en-IN" dirty="0" err="1"/>
              <a:t>eventdata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 console and  type </a:t>
            </a:r>
            <a:r>
              <a:rPr lang="en-IN" dirty="0" err="1"/>
              <a:t>digitaldata</a:t>
            </a:r>
            <a:r>
              <a:rPr lang="en-IN" dirty="0"/>
              <a:t> for checking</a:t>
            </a:r>
            <a:endParaRPr lang="en-IN" dirty="0">
              <a:highlight>
                <a:srgbClr val="FFFF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D7389A-D75E-CEDB-BDFE-F31E04796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2" y="3730181"/>
            <a:ext cx="5257800" cy="26619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422B80-128C-C765-3B9C-3C6F95DE850F}"/>
              </a:ext>
            </a:extLst>
          </p:cNvPr>
          <p:cNvSpPr txBox="1"/>
          <p:nvPr/>
        </p:nvSpPr>
        <p:spPr>
          <a:xfrm>
            <a:off x="6515100" y="4262811"/>
            <a:ext cx="3975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Check the values in </a:t>
            </a:r>
            <a:r>
              <a:rPr lang="en-IN" dirty="0" err="1"/>
              <a:t>datalayer</a:t>
            </a:r>
            <a:r>
              <a:rPr lang="en-IN" dirty="0"/>
              <a:t> for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 console and  type </a:t>
            </a:r>
            <a:r>
              <a:rPr lang="en-IN" dirty="0" err="1"/>
              <a:t>datalayers</a:t>
            </a:r>
            <a:r>
              <a:rPr lang="en-IN" dirty="0"/>
              <a:t> for checking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96019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4CF1-5F5C-C9A2-6ED9-44052FC8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3525"/>
            <a:ext cx="10274300" cy="536575"/>
          </a:xfrm>
        </p:spPr>
        <p:txBody>
          <a:bodyPr>
            <a:normAutofit fontScale="90000"/>
          </a:bodyPr>
          <a:lstStyle/>
          <a:p>
            <a:r>
              <a:rPr lang="en-IN" dirty="0"/>
              <a:t>3) Adobe/GA4 </a:t>
            </a:r>
            <a:r>
              <a:rPr lang="en-IN" dirty="0" err="1"/>
              <a:t>datalayer</a:t>
            </a:r>
            <a:r>
              <a:rPr lang="en-IN" dirty="0"/>
              <a:t> Testing using GTM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0C6D2-2E63-BE61-6739-DA54599FF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90"/>
          <a:stretch/>
        </p:blipFill>
        <p:spPr>
          <a:xfrm>
            <a:off x="617429" y="1221996"/>
            <a:ext cx="9877642" cy="40584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960B45-A69A-A195-CA42-A915D4128811}"/>
              </a:ext>
            </a:extLst>
          </p:cNvPr>
          <p:cNvSpPr/>
          <p:nvPr/>
        </p:nvSpPr>
        <p:spPr>
          <a:xfrm>
            <a:off x="6654800" y="2971800"/>
            <a:ext cx="3479800" cy="205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73BC27-90C7-9D4A-07FC-E445F97CEBEC}"/>
              </a:ext>
            </a:extLst>
          </p:cNvPr>
          <p:cNvSpPr/>
          <p:nvPr/>
        </p:nvSpPr>
        <p:spPr>
          <a:xfrm>
            <a:off x="719029" y="2781300"/>
            <a:ext cx="1452671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99E56E-1B71-E8CA-D9C3-3B8F0DA78D0B}"/>
              </a:ext>
            </a:extLst>
          </p:cNvPr>
          <p:cNvSpPr txBox="1"/>
          <p:nvPr/>
        </p:nvSpPr>
        <p:spPr>
          <a:xfrm>
            <a:off x="1308100" y="5588000"/>
            <a:ext cx="7861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Check if the values in </a:t>
            </a:r>
            <a:r>
              <a:rPr lang="en-IN" dirty="0" err="1"/>
              <a:t>digital_data_object</a:t>
            </a:r>
            <a:r>
              <a:rPr lang="en-IN" dirty="0"/>
              <a:t> are correctly captured during page view or any other event firing. In case they are not captured, tell developer that there is timing issue or connect with manager.</a:t>
            </a:r>
          </a:p>
        </p:txBody>
      </p:sp>
    </p:spTree>
    <p:extLst>
      <p:ext uri="{BB962C8B-B14F-4D97-AF65-F5344CB8AC3E}">
        <p14:creationId xmlns:p14="http://schemas.microsoft.com/office/powerpoint/2010/main" val="4121221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2F8D-C7F2-1B4C-1E91-53A8C2F7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4) Creating variable using GTM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93425-C071-5035-280C-76E0D6BF6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690688"/>
            <a:ext cx="7250091" cy="3111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95E21-21E6-54D1-1789-9DB60915A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3246444"/>
            <a:ext cx="7777739" cy="258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8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90732-13FC-CEE3-60A0-0EDF8D461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339725"/>
            <a:ext cx="11049000" cy="1325563"/>
          </a:xfrm>
        </p:spPr>
        <p:txBody>
          <a:bodyPr/>
          <a:lstStyle/>
          <a:p>
            <a:r>
              <a:rPr lang="en-IN" dirty="0"/>
              <a:t>5) Create Global tags only when new LOB is formed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24C0E-938C-936B-3FE4-8EA6DF801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804690"/>
            <a:ext cx="8634192" cy="37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45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FB3FAE-C689-C76E-6C8D-70DE00B03B5B}"/>
              </a:ext>
            </a:extLst>
          </p:cNvPr>
          <p:cNvSpPr txBox="1"/>
          <p:nvPr/>
        </p:nvSpPr>
        <p:spPr>
          <a:xfrm>
            <a:off x="457200" y="501134"/>
            <a:ext cx="9613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6) Create event Tags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373B52-88D3-8E77-FCC9-2E837B124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409699"/>
            <a:ext cx="8164175" cy="35093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566092-98B7-C630-4CD3-15F1DD160E1F}"/>
              </a:ext>
            </a:extLst>
          </p:cNvPr>
          <p:cNvCxnSpPr>
            <a:cxnSpLocks/>
          </p:cNvCxnSpPr>
          <p:nvPr/>
        </p:nvCxnSpPr>
        <p:spPr>
          <a:xfrm flipV="1">
            <a:off x="2755900" y="2844800"/>
            <a:ext cx="6756400" cy="584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7972715-9719-92A5-7912-93C1FB376F7B}"/>
              </a:ext>
            </a:extLst>
          </p:cNvPr>
          <p:cNvSpPr txBox="1"/>
          <p:nvPr/>
        </p:nvSpPr>
        <p:spPr>
          <a:xfrm>
            <a:off x="9512300" y="2521634"/>
            <a:ext cx="267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Event name you want to see as Event list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FFE6FD-506B-A64B-17D2-EA8540D76171}"/>
              </a:ext>
            </a:extLst>
          </p:cNvPr>
          <p:cNvCxnSpPr>
            <a:cxnSpLocks/>
          </p:cNvCxnSpPr>
          <p:nvPr/>
        </p:nvCxnSpPr>
        <p:spPr>
          <a:xfrm>
            <a:off x="5264150" y="4154290"/>
            <a:ext cx="39306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43C3B8-AF81-297B-103C-8406940BA17B}"/>
              </a:ext>
            </a:extLst>
          </p:cNvPr>
          <p:cNvSpPr txBox="1"/>
          <p:nvPr/>
        </p:nvSpPr>
        <p:spPr>
          <a:xfrm>
            <a:off x="9283700" y="3754925"/>
            <a:ext cx="267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variable you want to use for custom metric at GA4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0B68C2-8E74-EF39-11B7-CFCBC12C11B0}"/>
              </a:ext>
            </a:extLst>
          </p:cNvPr>
          <p:cNvCxnSpPr>
            <a:cxnSpLocks/>
          </p:cNvCxnSpPr>
          <p:nvPr/>
        </p:nvCxnSpPr>
        <p:spPr>
          <a:xfrm>
            <a:off x="2755900" y="4971240"/>
            <a:ext cx="4102100" cy="794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0DA30C-C177-D2D7-3717-7AEF6FF7942B}"/>
              </a:ext>
            </a:extLst>
          </p:cNvPr>
          <p:cNvSpPr txBox="1"/>
          <p:nvPr/>
        </p:nvSpPr>
        <p:spPr>
          <a:xfrm>
            <a:off x="7010400" y="5403545"/>
            <a:ext cx="306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variables you want to capture as custom dimensions (user based or event based)</a:t>
            </a:r>
          </a:p>
        </p:txBody>
      </p:sp>
    </p:spTree>
    <p:extLst>
      <p:ext uri="{BB962C8B-B14F-4D97-AF65-F5344CB8AC3E}">
        <p14:creationId xmlns:p14="http://schemas.microsoft.com/office/powerpoint/2010/main" val="2260402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7D14FE-2F2D-BC37-9803-17B3F2226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337136"/>
            <a:ext cx="5232400" cy="2259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9F63E6-6799-51B3-559F-E2F0D4E8C253}"/>
              </a:ext>
            </a:extLst>
          </p:cNvPr>
          <p:cNvSpPr txBox="1"/>
          <p:nvPr/>
        </p:nvSpPr>
        <p:spPr>
          <a:xfrm>
            <a:off x="711200" y="590034"/>
            <a:ext cx="9613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7) Create Trigger in the same event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6CF8CD-132F-471B-135C-65528B8AD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986750"/>
            <a:ext cx="5232400" cy="22812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A1A1F6-15FF-BC69-51C6-6896E6C4850F}"/>
              </a:ext>
            </a:extLst>
          </p:cNvPr>
          <p:cNvCxnSpPr>
            <a:cxnSpLocks/>
          </p:cNvCxnSpPr>
          <p:nvPr/>
        </p:nvCxnSpPr>
        <p:spPr>
          <a:xfrm>
            <a:off x="2717800" y="2580779"/>
            <a:ext cx="5080000" cy="2904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935C41-5632-1232-9084-5F67382021A5}"/>
              </a:ext>
            </a:extLst>
          </p:cNvPr>
          <p:cNvCxnSpPr>
            <a:cxnSpLocks/>
          </p:cNvCxnSpPr>
          <p:nvPr/>
        </p:nvCxnSpPr>
        <p:spPr>
          <a:xfrm flipV="1">
            <a:off x="3238500" y="3283764"/>
            <a:ext cx="4559300" cy="1879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103FE58-C389-0000-EE6A-075B0825C46C}"/>
              </a:ext>
            </a:extLst>
          </p:cNvPr>
          <p:cNvSpPr txBox="1"/>
          <p:nvPr/>
        </p:nvSpPr>
        <p:spPr>
          <a:xfrm>
            <a:off x="7950200" y="1915425"/>
            <a:ext cx="3543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event name should be taken from ppt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event is used along with page </a:t>
            </a:r>
            <a:r>
              <a:rPr lang="en-IN" dirty="0" err="1"/>
              <a:t>url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If event name is page view the specify the page </a:t>
            </a:r>
            <a:r>
              <a:rPr lang="en-IN" dirty="0" err="1"/>
              <a:t>url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Otherwise directly use the event 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037C78-D899-1B20-1FE7-DADA292A8145}"/>
              </a:ext>
            </a:extLst>
          </p:cNvPr>
          <p:cNvSpPr txBox="1"/>
          <p:nvPr/>
        </p:nvSpPr>
        <p:spPr>
          <a:xfrm>
            <a:off x="6782852" y="5187570"/>
            <a:ext cx="58663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5" dirty="0">
                <a:latin typeface="Segoe UI" panose="020B0502040204020203" pitchFamily="34" charset="0"/>
              </a:rPr>
              <a:t>_</a:t>
            </a:r>
            <a:r>
              <a:rPr lang="en-US" sz="1600" spc="-5" dirty="0" err="1">
                <a:latin typeface="Segoe UI" panose="020B0502040204020203" pitchFamily="34" charset="0"/>
              </a:rPr>
              <a:t>satellite.track</a:t>
            </a:r>
            <a:r>
              <a:rPr lang="en-US" sz="1600" spc="-5" dirty="0">
                <a:latin typeface="Segoe UI" panose="020B0502040204020203" pitchFamily="34" charset="0"/>
              </a:rPr>
              <a:t>(‘</a:t>
            </a:r>
            <a:r>
              <a:rPr lang="en-IN" sz="1600" spc="-5" dirty="0">
                <a:highlight>
                  <a:srgbClr val="FFFF00"/>
                </a:highlight>
                <a:latin typeface="Segoe UI" panose="020B0502040204020203" pitchFamily="34" charset="0"/>
              </a:rPr>
              <a:t>event-</a:t>
            </a:r>
            <a:r>
              <a:rPr lang="en-IN" sz="1600" spc="-5" dirty="0" err="1">
                <a:highlight>
                  <a:srgbClr val="FFFF00"/>
                </a:highlight>
                <a:latin typeface="Segoe UI" panose="020B0502040204020203" pitchFamily="34" charset="0"/>
              </a:rPr>
              <a:t>fireburglarycontinue</a:t>
            </a:r>
            <a:r>
              <a:rPr lang="en-IN" sz="1600" spc="-5" dirty="0">
                <a:highlight>
                  <a:srgbClr val="FFFF00"/>
                </a:highlight>
                <a:latin typeface="Segoe UI" panose="020B0502040204020203" pitchFamily="34" charset="0"/>
              </a:rPr>
              <a:t>-button</a:t>
            </a:r>
            <a:r>
              <a:rPr lang="en-US" sz="1600" spc="-5" dirty="0">
                <a:latin typeface="Segoe UI" panose="020B0502040204020203" pitchFamily="34" charset="0"/>
              </a:rPr>
              <a:t>’) </a:t>
            </a:r>
            <a:br>
              <a:rPr lang="en-US" sz="1600" spc="-5" dirty="0">
                <a:latin typeface="Segoe UI" panose="020B0502040204020203" pitchFamily="34" charset="0"/>
              </a:rPr>
            </a:br>
            <a:r>
              <a:rPr lang="en-US" sz="1600" spc="-5" dirty="0" err="1">
                <a:latin typeface="Segoe UI" panose="020B0502040204020203" pitchFamily="34" charset="0"/>
              </a:rPr>
              <a:t>window.dataLayer</a:t>
            </a:r>
            <a:r>
              <a:rPr lang="en-US" sz="1600" spc="-5" dirty="0">
                <a:latin typeface="Segoe UI" panose="020B0502040204020203" pitchFamily="34" charset="0"/>
              </a:rPr>
              <a:t> = </a:t>
            </a:r>
            <a:r>
              <a:rPr lang="en-US" sz="1600" spc="-5" dirty="0" err="1">
                <a:latin typeface="Segoe UI" panose="020B0502040204020203" pitchFamily="34" charset="0"/>
              </a:rPr>
              <a:t>window.dataLayer</a:t>
            </a:r>
            <a:r>
              <a:rPr lang="en-US" sz="1600" spc="-5" dirty="0">
                <a:latin typeface="Segoe UI" panose="020B0502040204020203" pitchFamily="34" charset="0"/>
              </a:rPr>
              <a:t> || [];  </a:t>
            </a:r>
            <a:br>
              <a:rPr lang="en-US" sz="1600" spc="-5" dirty="0">
                <a:latin typeface="Segoe UI" panose="020B0502040204020203" pitchFamily="34" charset="0"/>
              </a:rPr>
            </a:br>
            <a:r>
              <a:rPr lang="en-US" sz="1600" spc="-5" dirty="0" err="1">
                <a:latin typeface="Segoe UI" panose="020B0502040204020203" pitchFamily="34" charset="0"/>
              </a:rPr>
              <a:t>window.dataLayer.push</a:t>
            </a:r>
            <a:r>
              <a:rPr lang="en-US" sz="1600" spc="-5" dirty="0">
                <a:latin typeface="Segoe UI" panose="020B0502040204020203" pitchFamily="34" charset="0"/>
              </a:rPr>
              <a:t>({'event': ‘</a:t>
            </a:r>
            <a:r>
              <a:rPr lang="en-US" sz="1600" spc="-5" dirty="0">
                <a:highlight>
                  <a:srgbClr val="FFFF00"/>
                </a:highlight>
                <a:latin typeface="Segoe UI" panose="020B0502040204020203" pitchFamily="34" charset="0"/>
              </a:rPr>
              <a:t>event-</a:t>
            </a:r>
            <a:r>
              <a:rPr lang="en-US" sz="1600" spc="-5" dirty="0" err="1">
                <a:highlight>
                  <a:srgbClr val="FFFF00"/>
                </a:highlight>
                <a:latin typeface="Segoe UI" panose="020B0502040204020203" pitchFamily="34" charset="0"/>
              </a:rPr>
              <a:t>fireburglarycontinue</a:t>
            </a:r>
            <a:r>
              <a:rPr lang="en-US" sz="1600" spc="-5" dirty="0">
                <a:highlight>
                  <a:srgbClr val="FFFF00"/>
                </a:highlight>
                <a:latin typeface="Segoe UI" panose="020B0502040204020203" pitchFamily="34" charset="0"/>
              </a:rPr>
              <a:t>-button</a:t>
            </a:r>
            <a:r>
              <a:rPr lang="en-US" sz="1600" spc="-5" dirty="0">
                <a:latin typeface="Segoe UI" panose="020B0502040204020203" pitchFamily="34" charset="0"/>
              </a:rPr>
              <a:t>’});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B912D-7819-FF2E-1335-4D70F8044CAC}"/>
              </a:ext>
            </a:extLst>
          </p:cNvPr>
          <p:cNvSpPr txBox="1"/>
          <p:nvPr/>
        </p:nvSpPr>
        <p:spPr>
          <a:xfrm>
            <a:off x="1257300" y="359632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274927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C81AD-D32B-84FF-6A4B-A4AE56484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100943" cy="886732"/>
          </a:xfrm>
        </p:spPr>
        <p:txBody>
          <a:bodyPr>
            <a:normAutofit/>
          </a:bodyPr>
          <a:lstStyle/>
          <a:p>
            <a:r>
              <a:rPr lang="en-IN" sz="2400" dirty="0"/>
              <a:t>Travel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72C3E-57D5-9D0C-3667-F7005A127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55" y="1138159"/>
            <a:ext cx="3467430" cy="1008969"/>
          </a:xfrm>
        </p:spPr>
        <p:txBody>
          <a:bodyPr>
            <a:noAutofit/>
          </a:bodyPr>
          <a:lstStyle/>
          <a:p>
            <a:r>
              <a:rPr lang="en-IN" sz="1400" dirty="0"/>
              <a:t>Ehtesham Shaikh – Marketing Manager</a:t>
            </a:r>
          </a:p>
          <a:p>
            <a:pPr fontAlgn="base"/>
            <a:r>
              <a:rPr lang="en-US" sz="14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Anjali Krishna – Website Manager</a:t>
            </a:r>
          </a:p>
          <a:p>
            <a:pPr fontAlgn="base"/>
            <a:r>
              <a:rPr lang="en-IN" sz="14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Abirami Iyer – Senior Manager</a:t>
            </a:r>
            <a:endParaRPr lang="en-IN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0E2B07C-79DA-CAEE-785C-2BB475105070}"/>
              </a:ext>
            </a:extLst>
          </p:cNvPr>
          <p:cNvSpPr txBox="1">
            <a:spLocks/>
          </p:cNvSpPr>
          <p:nvPr/>
        </p:nvSpPr>
        <p:spPr>
          <a:xfrm>
            <a:off x="3973285" y="508984"/>
            <a:ext cx="2100943" cy="580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/>
              <a:t>Health/bike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06DAE3-C596-C5CE-3D51-4EF5143EC2CD}"/>
              </a:ext>
            </a:extLst>
          </p:cNvPr>
          <p:cNvSpPr txBox="1">
            <a:spLocks/>
          </p:cNvSpPr>
          <p:nvPr/>
        </p:nvSpPr>
        <p:spPr>
          <a:xfrm>
            <a:off x="3841238" y="1138159"/>
            <a:ext cx="3080657" cy="1008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1400" dirty="0">
                <a:latin typeface="Calibri" panose="020F0502020204030204" pitchFamily="34" charset="0"/>
                <a:ea typeface="Aptos" panose="020B0004020202020204" pitchFamily="34" charset="0"/>
              </a:rPr>
              <a:t>Rahul Poojari – Marketing manager</a:t>
            </a:r>
          </a:p>
          <a:p>
            <a:pPr fontAlgn="base"/>
            <a:r>
              <a:rPr lang="en-IN" sz="1400" dirty="0">
                <a:latin typeface="Calibri" panose="020F0502020204030204" pitchFamily="34" charset="0"/>
                <a:ea typeface="Aptos" panose="020B0004020202020204" pitchFamily="34" charset="0"/>
              </a:rPr>
              <a:t>Nikhil Karadge – Website manager</a:t>
            </a:r>
          </a:p>
          <a:p>
            <a:pPr fontAlgn="base"/>
            <a:r>
              <a:rPr lang="en-IN" sz="14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Abirami Iyer</a:t>
            </a:r>
            <a:r>
              <a:rPr lang="en-IN" sz="1400" dirty="0">
                <a:latin typeface="Calibri" panose="020F0502020204030204" pitchFamily="34" charset="0"/>
                <a:ea typeface="Aptos" panose="020B0004020202020204" pitchFamily="34" charset="0"/>
              </a:rPr>
              <a:t>– Senior Manager</a:t>
            </a:r>
            <a:endParaRPr lang="en-IN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47A6C9-BBCA-EF73-202A-9EDB72E47B55}"/>
              </a:ext>
            </a:extLst>
          </p:cNvPr>
          <p:cNvSpPr txBox="1">
            <a:spLocks/>
          </p:cNvSpPr>
          <p:nvPr/>
        </p:nvSpPr>
        <p:spPr>
          <a:xfrm>
            <a:off x="7108370" y="508983"/>
            <a:ext cx="2100943" cy="580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/>
              <a:t>Car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281F81-9FC5-6D04-7EC8-2AA8AF003657}"/>
              </a:ext>
            </a:extLst>
          </p:cNvPr>
          <p:cNvSpPr txBox="1">
            <a:spLocks/>
          </p:cNvSpPr>
          <p:nvPr/>
        </p:nvSpPr>
        <p:spPr>
          <a:xfrm>
            <a:off x="7108370" y="1074548"/>
            <a:ext cx="3775530" cy="1008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1400" dirty="0">
                <a:latin typeface="Calibri" panose="020F0502020204030204" pitchFamily="34" charset="0"/>
                <a:ea typeface="Aptos" panose="020B0004020202020204" pitchFamily="34" charset="0"/>
              </a:rPr>
              <a:t>Gaurav Chaudhary – Marketing manager</a:t>
            </a:r>
          </a:p>
          <a:p>
            <a:pPr fontAlgn="base"/>
            <a:r>
              <a:rPr lang="en-IN" sz="1400" dirty="0">
                <a:latin typeface="Calibri" panose="020F0502020204030204" pitchFamily="34" charset="0"/>
                <a:ea typeface="Aptos" panose="020B0004020202020204" pitchFamily="34" charset="0"/>
              </a:rPr>
              <a:t>Gopal Singh/ </a:t>
            </a:r>
            <a:r>
              <a:rPr lang="en-IN" sz="1400" dirty="0" err="1">
                <a:latin typeface="Calibri" panose="020F0502020204030204" pitchFamily="34" charset="0"/>
                <a:ea typeface="Aptos" panose="020B0004020202020204" pitchFamily="34" charset="0"/>
              </a:rPr>
              <a:t>Janhavi</a:t>
            </a:r>
            <a:r>
              <a:rPr lang="en-IN" sz="1400" dirty="0">
                <a:latin typeface="Calibri" panose="020F0502020204030204" pitchFamily="34" charset="0"/>
                <a:ea typeface="Aptos" panose="020B0004020202020204" pitchFamily="34" charset="0"/>
              </a:rPr>
              <a:t> more– Website manager</a:t>
            </a:r>
          </a:p>
          <a:p>
            <a:pPr fontAlgn="base"/>
            <a:r>
              <a:rPr lang="en-IN" sz="1400" dirty="0">
                <a:latin typeface="Calibri" panose="020F0502020204030204" pitchFamily="34" charset="0"/>
                <a:ea typeface="Aptos" panose="020B0004020202020204" pitchFamily="34" charset="0"/>
              </a:rPr>
              <a:t>Allen – Senior Manager</a:t>
            </a:r>
            <a:endParaRPr lang="en-IN" sz="1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8369053-C585-953D-05A4-F5A504767544}"/>
              </a:ext>
            </a:extLst>
          </p:cNvPr>
          <p:cNvSpPr txBox="1">
            <a:spLocks/>
          </p:cNvSpPr>
          <p:nvPr/>
        </p:nvSpPr>
        <p:spPr>
          <a:xfrm>
            <a:off x="838199" y="2339816"/>
            <a:ext cx="2100943" cy="580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/>
              <a:t>Auto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E7CA6E-E4C5-B234-B6FE-4E7C54B150FC}"/>
              </a:ext>
            </a:extLst>
          </p:cNvPr>
          <p:cNvSpPr txBox="1">
            <a:spLocks/>
          </p:cNvSpPr>
          <p:nvPr/>
        </p:nvSpPr>
        <p:spPr>
          <a:xfrm>
            <a:off x="505854" y="2920161"/>
            <a:ext cx="3080657" cy="1008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IN" sz="1400" dirty="0">
                <a:latin typeface="Calibri" panose="020F0502020204030204" pitchFamily="34" charset="0"/>
                <a:ea typeface="Aptos" panose="020B0004020202020204" pitchFamily="34" charset="0"/>
              </a:rPr>
              <a:t>Junaid -  Marketing manager</a:t>
            </a:r>
          </a:p>
          <a:p>
            <a:pPr fontAlgn="base"/>
            <a:r>
              <a:rPr lang="en-IN" sz="1400" dirty="0">
                <a:latin typeface="Calibri" panose="020F0502020204030204" pitchFamily="34" charset="0"/>
                <a:ea typeface="Aptos" panose="020B0004020202020204" pitchFamily="34" charset="0"/>
              </a:rPr>
              <a:t>Gopal Singh – website Manager</a:t>
            </a:r>
            <a:endParaRPr lang="en-IN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BAD76C9-5D3C-8F26-A0D0-352560208BE2}"/>
              </a:ext>
            </a:extLst>
          </p:cNvPr>
          <p:cNvSpPr txBox="1">
            <a:spLocks/>
          </p:cNvSpPr>
          <p:nvPr/>
        </p:nvSpPr>
        <p:spPr>
          <a:xfrm>
            <a:off x="3995057" y="2339815"/>
            <a:ext cx="2100943" cy="580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/>
              <a:t>SME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26A8638-BB75-0324-263A-80ED89183DD1}"/>
              </a:ext>
            </a:extLst>
          </p:cNvPr>
          <p:cNvSpPr txBox="1">
            <a:spLocks/>
          </p:cNvSpPr>
          <p:nvPr/>
        </p:nvSpPr>
        <p:spPr>
          <a:xfrm>
            <a:off x="3857566" y="2920160"/>
            <a:ext cx="3080657" cy="1008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Kingslee  – Marketing Manager</a:t>
            </a:r>
          </a:p>
          <a:p>
            <a:pPr fontAlgn="base"/>
            <a:r>
              <a:rPr lang="en-US" sz="1400" dirty="0">
                <a:latin typeface="Calibri" panose="020F0502020204030204" pitchFamily="34" charset="0"/>
                <a:ea typeface="Aptos" panose="020B0004020202020204" pitchFamily="34" charset="0"/>
              </a:rPr>
              <a:t>Nirali  – Website Manager</a:t>
            </a:r>
          </a:p>
          <a:p>
            <a:pPr fontAlgn="base"/>
            <a:r>
              <a:rPr lang="en-IN" sz="1400" dirty="0">
                <a:latin typeface="Calibri" panose="020F0502020204030204" pitchFamily="34" charset="0"/>
                <a:ea typeface="Aptos" panose="020B0004020202020204" pitchFamily="34" charset="0"/>
              </a:rPr>
              <a:t>Aditya Dawre – Senior Manager</a:t>
            </a:r>
            <a:endParaRPr lang="en-IN" sz="1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ADD51EE-37D7-AD8A-2C73-E2EA444CE5F2}"/>
              </a:ext>
            </a:extLst>
          </p:cNvPr>
          <p:cNvSpPr txBox="1">
            <a:spLocks/>
          </p:cNvSpPr>
          <p:nvPr/>
        </p:nvSpPr>
        <p:spPr>
          <a:xfrm>
            <a:off x="705757" y="4411991"/>
            <a:ext cx="2880754" cy="502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/>
              <a:t>Non SME developers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80BB197-70A9-AF91-4925-BD4E7C0D7C0E}"/>
              </a:ext>
            </a:extLst>
          </p:cNvPr>
          <p:cNvSpPr txBox="1">
            <a:spLocks/>
          </p:cNvSpPr>
          <p:nvPr/>
        </p:nvSpPr>
        <p:spPr>
          <a:xfrm>
            <a:off x="505854" y="5215356"/>
            <a:ext cx="3080657" cy="1008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IN" sz="1400" dirty="0">
                <a:latin typeface="Calibri" panose="020F0502020204030204" pitchFamily="34" charset="0"/>
                <a:ea typeface="Aptos" panose="020B0004020202020204" pitchFamily="34" charset="0"/>
              </a:rPr>
              <a:t>Rishabh/Sricharangoud– developers</a:t>
            </a:r>
          </a:p>
          <a:p>
            <a:pPr fontAlgn="base"/>
            <a:r>
              <a:rPr lang="en-IN" sz="1400" dirty="0"/>
              <a:t>Abhishek – senior developer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33F14BD-7B29-C295-1207-BFD69B74B142}"/>
              </a:ext>
            </a:extLst>
          </p:cNvPr>
          <p:cNvSpPr txBox="1">
            <a:spLocks/>
          </p:cNvSpPr>
          <p:nvPr/>
        </p:nvSpPr>
        <p:spPr>
          <a:xfrm>
            <a:off x="4095008" y="4411991"/>
            <a:ext cx="2880754" cy="502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/>
              <a:t>SME developers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6944992-F12E-A7FA-9B1F-D17D7FC80A63}"/>
              </a:ext>
            </a:extLst>
          </p:cNvPr>
          <p:cNvSpPr txBox="1">
            <a:spLocks/>
          </p:cNvSpPr>
          <p:nvPr/>
        </p:nvSpPr>
        <p:spPr>
          <a:xfrm>
            <a:off x="3995057" y="5215355"/>
            <a:ext cx="3080657" cy="1008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IN" sz="1400" dirty="0" err="1">
                <a:latin typeface="Calibri" panose="020F0502020204030204" pitchFamily="34" charset="0"/>
                <a:ea typeface="Aptos" panose="020B0004020202020204" pitchFamily="34" charset="0"/>
              </a:rPr>
              <a:t>Sanskriti</a:t>
            </a:r>
            <a:r>
              <a:rPr lang="en-IN" sz="1400" dirty="0">
                <a:latin typeface="Calibri" panose="020F0502020204030204" pitchFamily="34" charset="0"/>
                <a:ea typeface="Aptos" panose="020B0004020202020204" pitchFamily="34" charset="0"/>
              </a:rPr>
              <a:t> – developers</a:t>
            </a:r>
          </a:p>
          <a:p>
            <a:pPr fontAlgn="base"/>
            <a:r>
              <a:rPr lang="en-IN" sz="1400" dirty="0"/>
              <a:t>Nandita </a:t>
            </a:r>
            <a:r>
              <a:rPr lang="en-IN" sz="1400" dirty="0" err="1"/>
              <a:t>jain</a:t>
            </a:r>
            <a:r>
              <a:rPr lang="en-IN" sz="1400" dirty="0"/>
              <a:t> – senior developer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13A87DE-9164-3398-BFE8-0223925B345F}"/>
              </a:ext>
            </a:extLst>
          </p:cNvPr>
          <p:cNvSpPr txBox="1">
            <a:spLocks/>
          </p:cNvSpPr>
          <p:nvPr/>
        </p:nvSpPr>
        <p:spPr>
          <a:xfrm>
            <a:off x="7209278" y="2358909"/>
            <a:ext cx="2100943" cy="580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/>
              <a:t>Motor Renewal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2479C28-CCDB-57B7-9B38-53FFAAD44784}"/>
              </a:ext>
            </a:extLst>
          </p:cNvPr>
          <p:cNvSpPr txBox="1">
            <a:spLocks/>
          </p:cNvSpPr>
          <p:nvPr/>
        </p:nvSpPr>
        <p:spPr>
          <a:xfrm>
            <a:off x="7209278" y="2909778"/>
            <a:ext cx="3080657" cy="1008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IN" sz="1400" dirty="0" err="1">
                <a:latin typeface="Calibri" panose="020F0502020204030204" pitchFamily="34" charset="0"/>
                <a:ea typeface="Aptos" panose="020B0004020202020204" pitchFamily="34" charset="0"/>
              </a:rPr>
              <a:t>jijo</a:t>
            </a:r>
            <a:r>
              <a:rPr lang="en-IN" sz="1400" dirty="0">
                <a:latin typeface="Calibri" panose="020F0502020204030204" pitchFamily="34" charset="0"/>
                <a:ea typeface="Aptos" panose="020B0004020202020204" pitchFamily="34" charset="0"/>
              </a:rPr>
              <a:t> -  website manager</a:t>
            </a:r>
          </a:p>
          <a:p>
            <a:pPr fontAlgn="base"/>
            <a:r>
              <a:rPr lang="en-IN" sz="1400" dirty="0">
                <a:latin typeface="Calibri" panose="020F0502020204030204" pitchFamily="34" charset="0"/>
                <a:ea typeface="Aptos" panose="020B0004020202020204" pitchFamily="34" charset="0"/>
              </a:rPr>
              <a:t>Gopal Singh – senior Manager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11213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5538-A527-F1DE-F667-CF8D5207E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8) Create the custom dimension and </a:t>
            </a:r>
            <a:r>
              <a:rPr lang="en-IN" sz="4000" dirty="0" err="1"/>
              <a:t>metics</a:t>
            </a:r>
            <a:r>
              <a:rPr lang="en-IN" sz="4000" dirty="0"/>
              <a:t> in GA4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8FA31-1810-1CCA-81CB-BF13C7657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69"/>
          <a:stretch/>
        </p:blipFill>
        <p:spPr>
          <a:xfrm>
            <a:off x="746615" y="1828800"/>
            <a:ext cx="3774585" cy="3848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58B8AC-73CD-FAD3-9429-D5CF0297DEF1}"/>
              </a:ext>
            </a:extLst>
          </p:cNvPr>
          <p:cNvSpPr/>
          <p:nvPr/>
        </p:nvSpPr>
        <p:spPr>
          <a:xfrm>
            <a:off x="2382729" y="4572000"/>
            <a:ext cx="1312971" cy="33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86B957-1D1B-798F-E908-BD5343E54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784" y="1405065"/>
            <a:ext cx="7366216" cy="316693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4A2271-493E-54BC-6DDD-412DC1996551}"/>
              </a:ext>
            </a:extLst>
          </p:cNvPr>
          <p:cNvCxnSpPr>
            <a:cxnSpLocks/>
          </p:cNvCxnSpPr>
          <p:nvPr/>
        </p:nvCxnSpPr>
        <p:spPr>
          <a:xfrm flipV="1">
            <a:off x="3720884" y="3136900"/>
            <a:ext cx="1104900" cy="1384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123E6F-CE9A-68DA-651F-946A652DAF56}"/>
              </a:ext>
            </a:extLst>
          </p:cNvPr>
          <p:cNvCxnSpPr>
            <a:cxnSpLocks/>
          </p:cNvCxnSpPr>
          <p:nvPr/>
        </p:nvCxnSpPr>
        <p:spPr>
          <a:xfrm>
            <a:off x="9905784" y="4203764"/>
            <a:ext cx="0" cy="1066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5AFA62-B512-77F1-5B13-9EBE4F9D9D46}"/>
              </a:ext>
            </a:extLst>
          </p:cNvPr>
          <p:cNvSpPr txBox="1"/>
          <p:nvPr/>
        </p:nvSpPr>
        <p:spPr>
          <a:xfrm>
            <a:off x="7021205" y="5307568"/>
            <a:ext cx="4332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Set the user parameter name same as GTM variable name</a:t>
            </a:r>
          </a:p>
        </p:txBody>
      </p:sp>
    </p:spTree>
    <p:extLst>
      <p:ext uri="{BB962C8B-B14F-4D97-AF65-F5344CB8AC3E}">
        <p14:creationId xmlns:p14="http://schemas.microsoft.com/office/powerpoint/2010/main" val="909871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569771-4276-A983-D072-823633840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75249"/>
            <a:ext cx="6834634" cy="2937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887433-2226-35BF-E258-C25D5DEDC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44901"/>
            <a:ext cx="6065231" cy="2505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5FC11-213F-BE60-A367-7E0F192C7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00" y="3644901"/>
            <a:ext cx="5283200" cy="2554957"/>
          </a:xfrm>
          <a:prstGeom prst="rect">
            <a:avLst/>
          </a:prstGeom>
        </p:spPr>
      </p:pic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84B1728-8204-13CA-10EE-10609A58CAAF}"/>
              </a:ext>
            </a:extLst>
          </p:cNvPr>
          <p:cNvCxnSpPr>
            <a:cxnSpLocks/>
          </p:cNvCxnSpPr>
          <p:nvPr/>
        </p:nvCxnSpPr>
        <p:spPr>
          <a:xfrm>
            <a:off x="2476500" y="2578100"/>
            <a:ext cx="7061200" cy="29718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D2B2F9-1013-56F0-0369-977AE673B13C}"/>
              </a:ext>
            </a:extLst>
          </p:cNvPr>
          <p:cNvCxnSpPr>
            <a:cxnSpLocks/>
          </p:cNvCxnSpPr>
          <p:nvPr/>
        </p:nvCxnSpPr>
        <p:spPr>
          <a:xfrm>
            <a:off x="2476500" y="3213099"/>
            <a:ext cx="2070100" cy="8382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EA98599-5E1A-C64E-8E55-343DED059387}"/>
              </a:ext>
            </a:extLst>
          </p:cNvPr>
          <p:cNvSpPr/>
          <p:nvPr/>
        </p:nvSpPr>
        <p:spPr>
          <a:xfrm>
            <a:off x="3721100" y="4191000"/>
            <a:ext cx="533400" cy="292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65AD09B-0081-DD75-C87F-FE7006566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2649" y="598122"/>
            <a:ext cx="2204428" cy="229210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DDD17A-4949-7DB5-6535-A15656414DD5}"/>
              </a:ext>
            </a:extLst>
          </p:cNvPr>
          <p:cNvCxnSpPr>
            <a:cxnSpLocks/>
          </p:cNvCxnSpPr>
          <p:nvPr/>
        </p:nvCxnSpPr>
        <p:spPr>
          <a:xfrm flipV="1">
            <a:off x="2476500" y="1130911"/>
            <a:ext cx="6286149" cy="846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CF57DE2-4B81-91D5-001F-B0CD2140285D}"/>
              </a:ext>
            </a:extLst>
          </p:cNvPr>
          <p:cNvSpPr txBox="1"/>
          <p:nvPr/>
        </p:nvSpPr>
        <p:spPr>
          <a:xfrm>
            <a:off x="201308" y="6238593"/>
            <a:ext cx="86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Use scope as User if you are using user property while event if event parameter is used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1C29BE-37A7-5CDA-9D6D-78CF3EBA1433}"/>
              </a:ext>
            </a:extLst>
          </p:cNvPr>
          <p:cNvCxnSpPr>
            <a:cxnSpLocks/>
          </p:cNvCxnSpPr>
          <p:nvPr/>
        </p:nvCxnSpPr>
        <p:spPr>
          <a:xfrm flipH="1">
            <a:off x="3375515" y="4536794"/>
            <a:ext cx="333902" cy="1753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703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003F-D29C-59D2-61CF-29D7019D4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08" y="377825"/>
            <a:ext cx="10992691" cy="1325563"/>
          </a:xfrm>
        </p:spPr>
        <p:txBody>
          <a:bodyPr/>
          <a:lstStyle/>
          <a:p>
            <a:r>
              <a:rPr lang="en-IN" dirty="0"/>
              <a:t>9) Preview and then Publish the GTM container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82242-6C17-6897-C556-880E4441A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91" y="1746100"/>
            <a:ext cx="9790018" cy="3365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3A483F-4D55-3F46-BB32-7A684A2D7EA9}"/>
              </a:ext>
            </a:extLst>
          </p:cNvPr>
          <p:cNvSpPr/>
          <p:nvPr/>
        </p:nvSpPr>
        <p:spPr>
          <a:xfrm>
            <a:off x="9126429" y="2235200"/>
            <a:ext cx="186458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353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84117-BEEE-38EA-61A1-E8901B64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3540125"/>
            <a:ext cx="10515600" cy="1325563"/>
          </a:xfrm>
        </p:spPr>
        <p:txBody>
          <a:bodyPr/>
          <a:lstStyle/>
          <a:p>
            <a:r>
              <a:rPr lang="en-IN" dirty="0"/>
              <a:t>GTM Pixel Placement</a:t>
            </a:r>
          </a:p>
        </p:txBody>
      </p:sp>
    </p:spTree>
    <p:extLst>
      <p:ext uri="{BB962C8B-B14F-4D97-AF65-F5344CB8AC3E}">
        <p14:creationId xmlns:p14="http://schemas.microsoft.com/office/powerpoint/2010/main" val="231060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F8BCB8-3976-591F-8B8B-4018CF40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460499"/>
            <a:ext cx="10192904" cy="47711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DE1F4AB-010E-858B-26D2-1F0819FE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08" y="377825"/>
            <a:ext cx="10992691" cy="1325563"/>
          </a:xfrm>
        </p:spPr>
        <p:txBody>
          <a:bodyPr>
            <a:normAutofit/>
          </a:bodyPr>
          <a:lstStyle/>
          <a:p>
            <a:r>
              <a:rPr lang="en-IN" sz="2800" dirty="0"/>
              <a:t>1) Get the google ads mail from marketing agency</a:t>
            </a:r>
          </a:p>
        </p:txBody>
      </p:sp>
    </p:spTree>
    <p:extLst>
      <p:ext uri="{BB962C8B-B14F-4D97-AF65-F5344CB8AC3E}">
        <p14:creationId xmlns:p14="http://schemas.microsoft.com/office/powerpoint/2010/main" val="318052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D9A018-0496-254F-D0E0-C9E4F2B4A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08" y="377825"/>
            <a:ext cx="10992691" cy="638175"/>
          </a:xfrm>
        </p:spPr>
        <p:txBody>
          <a:bodyPr>
            <a:normAutofit/>
          </a:bodyPr>
          <a:lstStyle/>
          <a:p>
            <a:r>
              <a:rPr lang="en-IN" sz="2800" dirty="0"/>
              <a:t>2) Set the tags and triggers in GTM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18335-4A83-A3B9-FA8D-0F834841E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1" y="1076220"/>
            <a:ext cx="5896800" cy="2352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7AFC52-BB6C-434F-152A-530FF56B9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2" y="3981637"/>
            <a:ext cx="5896799" cy="24985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D49B2C-F37E-1709-9EF0-C63C9C0EBC03}"/>
              </a:ext>
            </a:extLst>
          </p:cNvPr>
          <p:cNvSpPr txBox="1"/>
          <p:nvPr/>
        </p:nvSpPr>
        <p:spPr>
          <a:xfrm>
            <a:off x="723901" y="35814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1CA042-8C2B-9C88-26F7-899377B0A272}"/>
              </a:ext>
            </a:extLst>
          </p:cNvPr>
          <p:cNvCxnSpPr/>
          <p:nvPr/>
        </p:nvCxnSpPr>
        <p:spPr>
          <a:xfrm flipH="1">
            <a:off x="2590800" y="3035300"/>
            <a:ext cx="1282700" cy="2387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2F2842-CC9E-1A05-1604-ADEA99DE04CD}"/>
              </a:ext>
            </a:extLst>
          </p:cNvPr>
          <p:cNvCxnSpPr>
            <a:cxnSpLocks/>
          </p:cNvCxnSpPr>
          <p:nvPr/>
        </p:nvCxnSpPr>
        <p:spPr>
          <a:xfrm flipH="1">
            <a:off x="2832100" y="3035300"/>
            <a:ext cx="1676400" cy="2746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4E8B3DD-E580-1E2A-48FF-E205C96C3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2494145"/>
            <a:ext cx="4927600" cy="17349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1A957A-FA54-4E85-4235-B70FAF3EA38B}"/>
              </a:ext>
            </a:extLst>
          </p:cNvPr>
          <p:cNvSpPr txBox="1"/>
          <p:nvPr/>
        </p:nvSpPr>
        <p:spPr>
          <a:xfrm>
            <a:off x="7200900" y="2070100"/>
            <a:ext cx="83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Trigger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5FF396-6D37-90FF-1E0F-794D297C3D04}"/>
              </a:ext>
            </a:extLst>
          </p:cNvPr>
          <p:cNvSpPr txBox="1"/>
          <p:nvPr/>
        </p:nvSpPr>
        <p:spPr>
          <a:xfrm>
            <a:off x="6629056" y="5597114"/>
            <a:ext cx="2428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Tag created by templet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15A889-03E8-79C3-E81E-A6D0ABDD05A8}"/>
              </a:ext>
            </a:extLst>
          </p:cNvPr>
          <p:cNvSpPr txBox="1"/>
          <p:nvPr/>
        </p:nvSpPr>
        <p:spPr>
          <a:xfrm>
            <a:off x="6629056" y="1070713"/>
            <a:ext cx="291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Tag created by custom html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8A1FDE-B059-582B-5F1F-9D1E138F4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6409" y="5210435"/>
            <a:ext cx="2198491" cy="144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55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003F-D29C-59D2-61CF-29D7019D4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08" y="377825"/>
            <a:ext cx="10992691" cy="1325563"/>
          </a:xfrm>
        </p:spPr>
        <p:txBody>
          <a:bodyPr/>
          <a:lstStyle/>
          <a:p>
            <a:r>
              <a:rPr lang="en-IN" dirty="0"/>
              <a:t>3) Preview and then Publish the GTM container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82242-6C17-6897-C556-880E4441A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91" y="1746100"/>
            <a:ext cx="9790018" cy="3365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3A483F-4D55-3F46-BB32-7A684A2D7EA9}"/>
              </a:ext>
            </a:extLst>
          </p:cNvPr>
          <p:cNvSpPr/>
          <p:nvPr/>
        </p:nvSpPr>
        <p:spPr>
          <a:xfrm>
            <a:off x="9126429" y="2235200"/>
            <a:ext cx="186458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85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A99C5-D647-4BD9-3252-88417C53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4425"/>
            <a:ext cx="10515600" cy="1325563"/>
          </a:xfrm>
        </p:spPr>
        <p:txBody>
          <a:bodyPr/>
          <a:lstStyle/>
          <a:p>
            <a:r>
              <a:rPr lang="en-IN" dirty="0"/>
              <a:t>Marketing channel Grouping</a:t>
            </a:r>
          </a:p>
        </p:txBody>
      </p:sp>
    </p:spTree>
    <p:extLst>
      <p:ext uri="{BB962C8B-B14F-4D97-AF65-F5344CB8AC3E}">
        <p14:creationId xmlns:p14="http://schemas.microsoft.com/office/powerpoint/2010/main" val="851901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756C4F-BB31-BA29-747B-45916A8A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345402"/>
            <a:ext cx="7061200" cy="38737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1E1E8-17F1-F696-6D21-9133A6E1B50A}"/>
              </a:ext>
            </a:extLst>
          </p:cNvPr>
          <p:cNvSpPr txBox="1"/>
          <p:nvPr/>
        </p:nvSpPr>
        <p:spPr>
          <a:xfrm>
            <a:off x="419100" y="452656"/>
            <a:ext cx="9588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https://www.tataaig.com/?</a:t>
            </a:r>
            <a:r>
              <a:rPr lang="en-IN" dirty="0">
                <a:highlight>
                  <a:srgbClr val="FFFF00"/>
                </a:highlight>
              </a:rPr>
              <a:t>utm_source</a:t>
            </a:r>
            <a:r>
              <a:rPr lang="en-IN" dirty="0"/>
              <a:t>=google&amp;</a:t>
            </a:r>
            <a:r>
              <a:rPr lang="en-IN" dirty="0">
                <a:highlight>
                  <a:srgbClr val="FFFF00"/>
                </a:highlight>
              </a:rPr>
              <a:t>utm_medium</a:t>
            </a:r>
            <a:r>
              <a:rPr lang="en-IN" dirty="0"/>
              <a:t>=cpc&amp;</a:t>
            </a:r>
            <a:r>
              <a:rPr lang="en-IN" dirty="0">
                <a:highlight>
                  <a:srgbClr val="FFFF00"/>
                </a:highlight>
              </a:rPr>
              <a:t>utm_campaign</a:t>
            </a:r>
            <a:r>
              <a:rPr lang="en-IN" dirty="0"/>
              <a:t>=TAGIC_Brand_Core_Phrase_Neev&amp;</a:t>
            </a:r>
            <a:r>
              <a:rPr lang="en-IN" dirty="0">
                <a:highlight>
                  <a:srgbClr val="FFFF00"/>
                </a:highlight>
              </a:rPr>
              <a:t>utm_content</a:t>
            </a:r>
            <a:r>
              <a:rPr lang="en-IN" dirty="0"/>
              <a:t>=706553081192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09BD8-2F77-C601-9987-1C9E93EAEB3B}"/>
              </a:ext>
            </a:extLst>
          </p:cNvPr>
          <p:cNvSpPr/>
          <p:nvPr/>
        </p:nvSpPr>
        <p:spPr>
          <a:xfrm>
            <a:off x="4439810" y="4953000"/>
            <a:ext cx="2799190" cy="419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6B9EC9-5E3F-B9D5-A288-C5274181AEA2}"/>
              </a:ext>
            </a:extLst>
          </p:cNvPr>
          <p:cNvCxnSpPr>
            <a:cxnSpLocks/>
          </p:cNvCxnSpPr>
          <p:nvPr/>
        </p:nvCxnSpPr>
        <p:spPr>
          <a:xfrm flipV="1">
            <a:off x="7239000" y="3838414"/>
            <a:ext cx="838200" cy="1209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8CFB30E-6760-5EA3-8CFD-12348FD6A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2212"/>
            <a:ext cx="5829300" cy="27572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DA09B4-480C-9427-E4B8-30A41184B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243" y="4711402"/>
            <a:ext cx="4454758" cy="16484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4FFFA06-5CEA-35DC-441B-5333DEAA9B46}"/>
              </a:ext>
            </a:extLst>
          </p:cNvPr>
          <p:cNvSpPr txBox="1"/>
          <p:nvPr/>
        </p:nvSpPr>
        <p:spPr>
          <a:xfrm>
            <a:off x="533400" y="1537528"/>
            <a:ext cx="36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Source:medium:campaign:content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2007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331322-3C70-D84E-2874-A394B3DAB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22" y="458893"/>
            <a:ext cx="5735361" cy="2221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43ECF0-E111-FD95-61ED-6F20BF8DD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14" y="2861221"/>
            <a:ext cx="5736569" cy="180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B8644B-8F16-5D20-C0C2-B60566628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30" y="458893"/>
            <a:ext cx="5938048" cy="2333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C89EA5-CE79-21C6-8114-AA991F33E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717" y="3429000"/>
            <a:ext cx="5900461" cy="24712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1A13F6-1C6B-816C-4307-31348998C565}"/>
              </a:ext>
            </a:extLst>
          </p:cNvPr>
          <p:cNvSpPr txBox="1"/>
          <p:nvPr/>
        </p:nvSpPr>
        <p:spPr>
          <a:xfrm>
            <a:off x="1270000" y="6029775"/>
            <a:ext cx="813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Channel groupings </a:t>
            </a:r>
            <a:r>
              <a:rPr lang="en-IN" dirty="0"/>
              <a:t>based on external campaign tracking code and channel flow</a:t>
            </a:r>
          </a:p>
        </p:txBody>
      </p:sp>
    </p:spTree>
    <p:extLst>
      <p:ext uri="{BB962C8B-B14F-4D97-AF65-F5344CB8AC3E}">
        <p14:creationId xmlns:p14="http://schemas.microsoft.com/office/powerpoint/2010/main" val="187186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7E5D1-6A27-7BE6-17F3-FE81B79B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87C4E-C4E6-7D8A-1EF4-4C537E812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https://www.tataaig.com/</a:t>
            </a:r>
            <a:r>
              <a:rPr lang="en-IN" dirty="0"/>
              <a:t>  - Customer – google search</a:t>
            </a:r>
          </a:p>
          <a:p>
            <a:r>
              <a:rPr lang="en-IN" dirty="0">
                <a:hlinkClick r:id="rId3"/>
              </a:rPr>
              <a:t>https://alpha10bn.tataaig.com/</a:t>
            </a:r>
            <a:r>
              <a:rPr lang="en-IN" dirty="0"/>
              <a:t> - us , testing ( </a:t>
            </a:r>
            <a:r>
              <a:rPr lang="en-IN" dirty="0" err="1"/>
              <a:t>otp</a:t>
            </a:r>
            <a:r>
              <a:rPr lang="en-IN" dirty="0"/>
              <a:t> – 9999)</a:t>
            </a:r>
          </a:p>
          <a:p>
            <a:r>
              <a:rPr lang="en-IN" dirty="0">
                <a:hlinkClick r:id="rId4"/>
              </a:rPr>
              <a:t>https://test10bn.tataaig.com/</a:t>
            </a:r>
            <a:r>
              <a:rPr lang="en-IN" dirty="0"/>
              <a:t> - developers </a:t>
            </a:r>
          </a:p>
          <a:p>
            <a:r>
              <a:rPr lang="en-IN" dirty="0">
                <a:hlinkClick r:id="rId5"/>
              </a:rPr>
              <a:t>https://dev10bn.tataaig.com/</a:t>
            </a:r>
            <a:r>
              <a:rPr lang="en-IN" dirty="0"/>
              <a:t> - starting </a:t>
            </a:r>
          </a:p>
          <a:p>
            <a:endParaRPr lang="en-IN" dirty="0"/>
          </a:p>
          <a:p>
            <a:r>
              <a:rPr lang="en-IN" dirty="0"/>
              <a:t>C – variable, c1 = c category variable 1 – prop – event based</a:t>
            </a:r>
          </a:p>
          <a:p>
            <a:r>
              <a:rPr lang="en-IN" dirty="0"/>
              <a:t>V – variable, v1 = v category variable 1 – </a:t>
            </a:r>
            <a:r>
              <a:rPr lang="en-IN" dirty="0" err="1"/>
              <a:t>evar</a:t>
            </a:r>
            <a:r>
              <a:rPr lang="en-IN" dirty="0"/>
              <a:t> – visit</a:t>
            </a:r>
          </a:p>
          <a:p>
            <a:r>
              <a:rPr lang="en-IN" dirty="0"/>
              <a:t>Events – action (button click, page load, etc)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A5AA9E-1D2B-0C91-3352-AAC096672AD5}"/>
              </a:ext>
            </a:extLst>
          </p:cNvPr>
          <p:cNvCxnSpPr/>
          <p:nvPr/>
        </p:nvCxnSpPr>
        <p:spPr>
          <a:xfrm flipV="1">
            <a:off x="9842500" y="1993900"/>
            <a:ext cx="0" cy="1701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457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3441E-A83D-C57D-4C0C-161580487921}"/>
              </a:ext>
            </a:extLst>
          </p:cNvPr>
          <p:cNvSpPr txBox="1"/>
          <p:nvPr/>
        </p:nvSpPr>
        <p:spPr>
          <a:xfrm>
            <a:off x="786809" y="446568"/>
            <a:ext cx="35714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Types of channel Grouping in GA4: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Event based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Session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user based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6A1E83-DCC5-965C-7F4B-65A24A76C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077" y="361507"/>
            <a:ext cx="6150530" cy="3245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C53CD9-63DA-221C-EE5B-3B64CA37E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7" y="3703313"/>
            <a:ext cx="6485860" cy="2793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F98CF2-BDB0-A64D-C878-A29A9CA0C1DF}"/>
              </a:ext>
            </a:extLst>
          </p:cNvPr>
          <p:cNvSpPr txBox="1"/>
          <p:nvPr/>
        </p:nvSpPr>
        <p:spPr>
          <a:xfrm>
            <a:off x="361507" y="3036990"/>
            <a:ext cx="4113750" cy="666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Created at admin section as AIG channel Grouping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2A7394-5A5B-2C1D-8ECE-734035D92C16}"/>
              </a:ext>
            </a:extLst>
          </p:cNvPr>
          <p:cNvCxnSpPr>
            <a:cxnSpLocks/>
          </p:cNvCxnSpPr>
          <p:nvPr/>
        </p:nvCxnSpPr>
        <p:spPr>
          <a:xfrm>
            <a:off x="2469064" y="894234"/>
            <a:ext cx="2655829" cy="5411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C253C3-B630-4A17-BDA5-C24540FE2F57}"/>
              </a:ext>
            </a:extLst>
          </p:cNvPr>
          <p:cNvCxnSpPr>
            <a:cxnSpLocks/>
          </p:cNvCxnSpPr>
          <p:nvPr/>
        </p:nvCxnSpPr>
        <p:spPr>
          <a:xfrm>
            <a:off x="2711302" y="1164814"/>
            <a:ext cx="2413591" cy="958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A92CB1-3FB1-477E-BF74-B8C380121B19}"/>
              </a:ext>
            </a:extLst>
          </p:cNvPr>
          <p:cNvCxnSpPr>
            <a:cxnSpLocks/>
          </p:cNvCxnSpPr>
          <p:nvPr/>
        </p:nvCxnSpPr>
        <p:spPr>
          <a:xfrm>
            <a:off x="2397641" y="1487893"/>
            <a:ext cx="2727252" cy="10454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266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B7C54C-7B61-02C1-ED38-C0C3C1E84D67}"/>
              </a:ext>
            </a:extLst>
          </p:cNvPr>
          <p:cNvSpPr/>
          <p:nvPr/>
        </p:nvSpPr>
        <p:spPr>
          <a:xfrm>
            <a:off x="1796902" y="967562"/>
            <a:ext cx="956930" cy="6485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display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FCB75F-7712-9B24-961B-B0A5B095AB14}"/>
              </a:ext>
            </a:extLst>
          </p:cNvPr>
          <p:cNvSpPr/>
          <p:nvPr/>
        </p:nvSpPr>
        <p:spPr>
          <a:xfrm>
            <a:off x="3104707" y="967562"/>
            <a:ext cx="956929" cy="6485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C44C10-BB08-F1D8-519E-5C3A13C36630}"/>
              </a:ext>
            </a:extLst>
          </p:cNvPr>
          <p:cNvSpPr/>
          <p:nvPr/>
        </p:nvSpPr>
        <p:spPr>
          <a:xfrm>
            <a:off x="4561365" y="978195"/>
            <a:ext cx="967563" cy="6485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natural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DE280-285C-EF26-8EA3-F5A1F7D04910}"/>
              </a:ext>
            </a:extLst>
          </p:cNvPr>
          <p:cNvSpPr txBox="1"/>
          <p:nvPr/>
        </p:nvSpPr>
        <p:spPr>
          <a:xfrm>
            <a:off x="1679944" y="329609"/>
            <a:ext cx="175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Date – 13/03/24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347FAE-ED89-2CA9-B53D-D0CC87F1CBE7}"/>
              </a:ext>
            </a:extLst>
          </p:cNvPr>
          <p:cNvSpPr/>
          <p:nvPr/>
        </p:nvSpPr>
        <p:spPr>
          <a:xfrm>
            <a:off x="7646584" y="883607"/>
            <a:ext cx="967563" cy="6485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4EE3D4-ED36-F501-1DA6-B05AB7FC0934}"/>
              </a:ext>
            </a:extLst>
          </p:cNvPr>
          <p:cNvSpPr txBox="1"/>
          <p:nvPr/>
        </p:nvSpPr>
        <p:spPr>
          <a:xfrm>
            <a:off x="8006316" y="318976"/>
            <a:ext cx="175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Date – 14/06/24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6A68B6-9A19-1926-715D-C8481741DD6A}"/>
              </a:ext>
            </a:extLst>
          </p:cNvPr>
          <p:cNvCxnSpPr>
            <a:cxnSpLocks/>
          </p:cNvCxnSpPr>
          <p:nvPr/>
        </p:nvCxnSpPr>
        <p:spPr>
          <a:xfrm flipV="1">
            <a:off x="744279" y="1884769"/>
            <a:ext cx="5964865" cy="7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7F09245-AB9A-0FC6-1F03-3EF4916AE63F}"/>
              </a:ext>
            </a:extLst>
          </p:cNvPr>
          <p:cNvSpPr txBox="1"/>
          <p:nvPr/>
        </p:nvSpPr>
        <p:spPr>
          <a:xfrm>
            <a:off x="698291" y="1605515"/>
            <a:ext cx="1437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User journey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975A5C-00AC-0EB9-DBB3-649D5659FE64}"/>
              </a:ext>
            </a:extLst>
          </p:cNvPr>
          <p:cNvSpPr txBox="1"/>
          <p:nvPr/>
        </p:nvSpPr>
        <p:spPr>
          <a:xfrm>
            <a:off x="188728" y="2468455"/>
            <a:ext cx="1608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user based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EB03C4-3673-0B9C-CA96-4E86758E91EC}"/>
              </a:ext>
            </a:extLst>
          </p:cNvPr>
          <p:cNvSpPr/>
          <p:nvPr/>
        </p:nvSpPr>
        <p:spPr>
          <a:xfrm>
            <a:off x="1796902" y="2395729"/>
            <a:ext cx="956930" cy="6485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display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231092-74ED-8323-73A8-A79EA56F059E}"/>
              </a:ext>
            </a:extLst>
          </p:cNvPr>
          <p:cNvSpPr/>
          <p:nvPr/>
        </p:nvSpPr>
        <p:spPr>
          <a:xfrm>
            <a:off x="8830340" y="883607"/>
            <a:ext cx="967563" cy="6485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natural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8F0F91-0F23-E73A-9650-3A7BD60DCFFF}"/>
              </a:ext>
            </a:extLst>
          </p:cNvPr>
          <p:cNvSpPr/>
          <p:nvPr/>
        </p:nvSpPr>
        <p:spPr>
          <a:xfrm>
            <a:off x="3104706" y="2429837"/>
            <a:ext cx="956930" cy="6485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display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931B6E-6F88-6909-C06C-BAA7132F5B7D}"/>
              </a:ext>
            </a:extLst>
          </p:cNvPr>
          <p:cNvSpPr/>
          <p:nvPr/>
        </p:nvSpPr>
        <p:spPr>
          <a:xfrm>
            <a:off x="4571998" y="2397431"/>
            <a:ext cx="956930" cy="6485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display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FA335F-9EEE-9709-0366-3C367EFF3D7A}"/>
              </a:ext>
            </a:extLst>
          </p:cNvPr>
          <p:cNvSpPr/>
          <p:nvPr/>
        </p:nvSpPr>
        <p:spPr>
          <a:xfrm>
            <a:off x="7657217" y="2328828"/>
            <a:ext cx="956930" cy="6485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display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57F68E-429A-F95C-3CE2-6E90E5AFCA6D}"/>
              </a:ext>
            </a:extLst>
          </p:cNvPr>
          <p:cNvSpPr/>
          <p:nvPr/>
        </p:nvSpPr>
        <p:spPr>
          <a:xfrm>
            <a:off x="8840973" y="2307861"/>
            <a:ext cx="956930" cy="6485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display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F2A786-1356-3811-9825-144595B076E2}"/>
              </a:ext>
            </a:extLst>
          </p:cNvPr>
          <p:cNvSpPr txBox="1"/>
          <p:nvPr/>
        </p:nvSpPr>
        <p:spPr>
          <a:xfrm>
            <a:off x="188728" y="1068273"/>
            <a:ext cx="1608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Actual path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E87724-8A92-8F20-5B40-52B7C2005B69}"/>
              </a:ext>
            </a:extLst>
          </p:cNvPr>
          <p:cNvSpPr txBox="1"/>
          <p:nvPr/>
        </p:nvSpPr>
        <p:spPr>
          <a:xfrm>
            <a:off x="0" y="4064446"/>
            <a:ext cx="1767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Session based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0AE6FE-7E0A-6D05-3267-068228E3FE30}"/>
              </a:ext>
            </a:extLst>
          </p:cNvPr>
          <p:cNvSpPr/>
          <p:nvPr/>
        </p:nvSpPr>
        <p:spPr>
          <a:xfrm>
            <a:off x="1796902" y="4109485"/>
            <a:ext cx="956930" cy="6485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display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C0410E-06F5-C1BF-B6E9-ED7482805248}"/>
              </a:ext>
            </a:extLst>
          </p:cNvPr>
          <p:cNvSpPr/>
          <p:nvPr/>
        </p:nvSpPr>
        <p:spPr>
          <a:xfrm>
            <a:off x="3104706" y="4109485"/>
            <a:ext cx="956930" cy="6485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display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9412BC1-BD0C-98E7-7DA0-74D01CF7702D}"/>
              </a:ext>
            </a:extLst>
          </p:cNvPr>
          <p:cNvSpPr/>
          <p:nvPr/>
        </p:nvSpPr>
        <p:spPr>
          <a:xfrm>
            <a:off x="4571998" y="4105574"/>
            <a:ext cx="956930" cy="6485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display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B398F5-0D6D-72F8-81AB-75C8BBA35817}"/>
              </a:ext>
            </a:extLst>
          </p:cNvPr>
          <p:cNvSpPr/>
          <p:nvPr/>
        </p:nvSpPr>
        <p:spPr>
          <a:xfrm>
            <a:off x="7697976" y="4105574"/>
            <a:ext cx="967563" cy="6485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paid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B46656-10DC-6163-AF7F-6BCCDA0D6E11}"/>
              </a:ext>
            </a:extLst>
          </p:cNvPr>
          <p:cNvSpPr/>
          <p:nvPr/>
        </p:nvSpPr>
        <p:spPr>
          <a:xfrm>
            <a:off x="8924663" y="4064446"/>
            <a:ext cx="967563" cy="6485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paid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D01586-2664-7ACA-27A6-A3FE00B68F47}"/>
              </a:ext>
            </a:extLst>
          </p:cNvPr>
          <p:cNvSpPr txBox="1"/>
          <p:nvPr/>
        </p:nvSpPr>
        <p:spPr>
          <a:xfrm>
            <a:off x="29240" y="5882614"/>
            <a:ext cx="1767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Event based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447A582-8078-EB9E-8C34-485FC1F12E2C}"/>
              </a:ext>
            </a:extLst>
          </p:cNvPr>
          <p:cNvSpPr/>
          <p:nvPr/>
        </p:nvSpPr>
        <p:spPr>
          <a:xfrm>
            <a:off x="1796902" y="5882614"/>
            <a:ext cx="956930" cy="6485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display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3D699F-73ED-44AA-EBB1-F8EDF9D9A70B}"/>
              </a:ext>
            </a:extLst>
          </p:cNvPr>
          <p:cNvGrpSpPr/>
          <p:nvPr/>
        </p:nvGrpSpPr>
        <p:grpSpPr>
          <a:xfrm>
            <a:off x="3104706" y="5821031"/>
            <a:ext cx="956930" cy="707360"/>
            <a:chOff x="3248245" y="5536758"/>
            <a:chExt cx="956930" cy="70736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219B774-96C8-D4D0-2220-7860208C50E2}"/>
                </a:ext>
              </a:extLst>
            </p:cNvPr>
            <p:cNvSpPr/>
            <p:nvPr/>
          </p:nvSpPr>
          <p:spPr>
            <a:xfrm>
              <a:off x="3248246" y="5890438"/>
              <a:ext cx="956929" cy="3536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paid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4A27AAD-DC57-6E81-98A2-B9074267BCDC}"/>
                </a:ext>
              </a:extLst>
            </p:cNvPr>
            <p:cNvSpPr/>
            <p:nvPr/>
          </p:nvSpPr>
          <p:spPr>
            <a:xfrm>
              <a:off x="3248245" y="5536758"/>
              <a:ext cx="956930" cy="3536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display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E52C01-04E1-62B7-4C5C-58EB6154E45B}"/>
              </a:ext>
            </a:extLst>
          </p:cNvPr>
          <p:cNvGrpSpPr/>
          <p:nvPr/>
        </p:nvGrpSpPr>
        <p:grpSpPr>
          <a:xfrm>
            <a:off x="4571998" y="5602770"/>
            <a:ext cx="956930" cy="707360"/>
            <a:chOff x="3248245" y="5536758"/>
            <a:chExt cx="956930" cy="70736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D7A4328-454E-2855-30E2-825D77B1FB10}"/>
                </a:ext>
              </a:extLst>
            </p:cNvPr>
            <p:cNvSpPr/>
            <p:nvPr/>
          </p:nvSpPr>
          <p:spPr>
            <a:xfrm>
              <a:off x="3248246" y="5890438"/>
              <a:ext cx="956929" cy="3536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paid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39D661E-5723-AC77-DD58-B1410930A11E}"/>
                </a:ext>
              </a:extLst>
            </p:cNvPr>
            <p:cNvSpPr/>
            <p:nvPr/>
          </p:nvSpPr>
          <p:spPr>
            <a:xfrm>
              <a:off x="3248245" y="5536758"/>
              <a:ext cx="956930" cy="3536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display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DF19BCD-7340-CE84-55CF-2EE29243A458}"/>
              </a:ext>
            </a:extLst>
          </p:cNvPr>
          <p:cNvSpPr/>
          <p:nvPr/>
        </p:nvSpPr>
        <p:spPr>
          <a:xfrm>
            <a:off x="4571998" y="6310130"/>
            <a:ext cx="967563" cy="3296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natural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94A415-4FB2-7DF6-9E2D-948768A1EB5D}"/>
              </a:ext>
            </a:extLst>
          </p:cNvPr>
          <p:cNvSpPr/>
          <p:nvPr/>
        </p:nvSpPr>
        <p:spPr>
          <a:xfrm>
            <a:off x="7697976" y="5603360"/>
            <a:ext cx="967563" cy="6485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paid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5A6D40-1832-44C3-C195-E86EEA035994}"/>
              </a:ext>
            </a:extLst>
          </p:cNvPr>
          <p:cNvSpPr/>
          <p:nvPr/>
        </p:nvSpPr>
        <p:spPr>
          <a:xfrm>
            <a:off x="9037679" y="5558321"/>
            <a:ext cx="956930" cy="3902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paid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02E356-E113-05FA-DBFB-1036ED4BFCE2}"/>
              </a:ext>
            </a:extLst>
          </p:cNvPr>
          <p:cNvSpPr/>
          <p:nvPr/>
        </p:nvSpPr>
        <p:spPr>
          <a:xfrm>
            <a:off x="9027046" y="5948619"/>
            <a:ext cx="967563" cy="3296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natural</a:t>
            </a:r>
          </a:p>
        </p:txBody>
      </p:sp>
    </p:spTree>
    <p:extLst>
      <p:ext uri="{BB962C8B-B14F-4D97-AF65-F5344CB8AC3E}">
        <p14:creationId xmlns:p14="http://schemas.microsoft.com/office/powerpoint/2010/main" val="1095082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47BC8-BF95-636F-D7DD-F2960E78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0C1D9-E753-CC6B-2BED-3AD6BC5D1017}"/>
              </a:ext>
            </a:extLst>
          </p:cNvPr>
          <p:cNvSpPr txBox="1"/>
          <p:nvPr/>
        </p:nvSpPr>
        <p:spPr>
          <a:xfrm>
            <a:off x="720356" y="1690688"/>
            <a:ext cx="10741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MOP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/>
              <a:t>https://analytics.google.com/analytics/web/#/analysis/p396010147/edit/LaIAboIPSp6ypfMOzlqQSQ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07B664-F1D0-4491-6B9E-51A48A314F72}"/>
              </a:ext>
            </a:extLst>
          </p:cNvPr>
          <p:cNvSpPr txBox="1"/>
          <p:nvPr/>
        </p:nvSpPr>
        <p:spPr>
          <a:xfrm>
            <a:off x="720355" y="2739252"/>
            <a:ext cx="10124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Marine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/>
              <a:t>https://analytics.google.com/analytics/web/#/analysis/p396010147/edit/vpMgXXz4S5C77j5Ec9jOpA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B9EAE-4ACF-D964-8852-F773FD0B4C04}"/>
              </a:ext>
            </a:extLst>
          </p:cNvPr>
          <p:cNvSpPr txBox="1"/>
          <p:nvPr/>
        </p:nvSpPr>
        <p:spPr>
          <a:xfrm>
            <a:off x="720355" y="3874651"/>
            <a:ext cx="10325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GHI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/>
              <a:t>https://analytics.google.com/analytics/web/#/analysis/p406912634/edit/zEwDxEShSHG0xnpfexmXYA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0377D-3814-0BD3-A80C-53699710F638}"/>
              </a:ext>
            </a:extLst>
          </p:cNvPr>
          <p:cNvSpPr txBox="1"/>
          <p:nvPr/>
        </p:nvSpPr>
        <p:spPr>
          <a:xfrm>
            <a:off x="720355" y="5042499"/>
            <a:ext cx="10325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FnB</a:t>
            </a:r>
            <a:r>
              <a:rPr lang="en-IN" dirty="0"/>
              <a:t> </a:t>
            </a:r>
            <a:r>
              <a:rPr lang="en-IN" dirty="0">
                <a:sym typeface="Wingdings" panose="05000000000000000000" pitchFamily="2" charset="2"/>
              </a:rPr>
              <a:t></a:t>
            </a:r>
          </a:p>
          <a:p>
            <a:r>
              <a:rPr lang="en-IN" dirty="0"/>
              <a:t>https://analytics.google.com/analytics/web/#/analysis/p409210302/edit/78GD9aB-TfanYWBVXWGuLQ</a:t>
            </a:r>
          </a:p>
        </p:txBody>
      </p:sp>
    </p:spTree>
    <p:extLst>
      <p:ext uri="{BB962C8B-B14F-4D97-AF65-F5344CB8AC3E}">
        <p14:creationId xmlns:p14="http://schemas.microsoft.com/office/powerpoint/2010/main" val="1798904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C7A26-69E5-C205-EA2A-A391DE2F3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0" y="4225925"/>
            <a:ext cx="10515600" cy="1325563"/>
          </a:xfrm>
        </p:spPr>
        <p:txBody>
          <a:bodyPr/>
          <a:lstStyle/>
          <a:p>
            <a:r>
              <a:rPr lang="en-IN" dirty="0"/>
              <a:t>Google looker</a:t>
            </a:r>
          </a:p>
        </p:txBody>
      </p:sp>
    </p:spTree>
    <p:extLst>
      <p:ext uri="{BB962C8B-B14F-4D97-AF65-F5344CB8AC3E}">
        <p14:creationId xmlns:p14="http://schemas.microsoft.com/office/powerpoint/2010/main" val="780735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8066E9-3C78-7F4C-9B5F-AB24D5D9C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66" y="1771448"/>
            <a:ext cx="4659770" cy="2261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788A43-2768-2CAD-6024-424A0A05D054}"/>
              </a:ext>
            </a:extLst>
          </p:cNvPr>
          <p:cNvSpPr txBox="1"/>
          <p:nvPr/>
        </p:nvSpPr>
        <p:spPr>
          <a:xfrm>
            <a:off x="467832" y="489971"/>
            <a:ext cx="624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Step1) - Forming the new connection between looker and GA4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FE3156-731F-D06D-2B7C-7E7B3027B8EF}"/>
              </a:ext>
            </a:extLst>
          </p:cNvPr>
          <p:cNvSpPr/>
          <p:nvPr/>
        </p:nvSpPr>
        <p:spPr>
          <a:xfrm>
            <a:off x="1839432" y="3517557"/>
            <a:ext cx="1095154" cy="427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031F43-854D-73BC-587E-98E9EB306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502" y="1771448"/>
            <a:ext cx="6484351" cy="292928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59F7B6-B1EA-1E98-BBF6-7F228936CBA1}"/>
              </a:ext>
            </a:extLst>
          </p:cNvPr>
          <p:cNvCxnSpPr/>
          <p:nvPr/>
        </p:nvCxnSpPr>
        <p:spPr>
          <a:xfrm>
            <a:off x="2934586" y="3817088"/>
            <a:ext cx="2402958" cy="2161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136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FA537-A2D7-19C6-FD1D-814DCD14C3C6}"/>
              </a:ext>
            </a:extLst>
          </p:cNvPr>
          <p:cNvSpPr txBox="1"/>
          <p:nvPr/>
        </p:nvSpPr>
        <p:spPr>
          <a:xfrm>
            <a:off x="446567" y="489971"/>
            <a:ext cx="3963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Step2) – Create new page containing: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Dimension :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Metric : unique quotes, Transaction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1298E9-101A-87F7-732C-3ABF069EB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094" y="130586"/>
            <a:ext cx="2209687" cy="2760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D0E4E1-A888-DB21-0FB1-6191EDF06AAC}"/>
              </a:ext>
            </a:extLst>
          </p:cNvPr>
          <p:cNvSpPr txBox="1"/>
          <p:nvPr/>
        </p:nvSpPr>
        <p:spPr>
          <a:xfrm>
            <a:off x="7472031" y="1187640"/>
            <a:ext cx="210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unique quotes formula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845A5A-4E2A-50C2-AC15-FC0E70F9E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0317"/>
            <a:ext cx="9399181" cy="406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79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19D830-7D3E-A8EF-BE04-2AAB73D85D35}"/>
              </a:ext>
            </a:extLst>
          </p:cNvPr>
          <p:cNvSpPr txBox="1"/>
          <p:nvPr/>
        </p:nvSpPr>
        <p:spPr>
          <a:xfrm>
            <a:off x="446567" y="489970"/>
            <a:ext cx="6049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Step3) – Create new page containing: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Dimension :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Metric : unique quotes, unique proposal, unique payment, unique Thankyou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C6B181-A90B-B2CC-01DC-AC408E1E0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67" y="2133139"/>
            <a:ext cx="6400875" cy="3793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36BB07-4698-A555-8611-201E086A716A}"/>
              </a:ext>
            </a:extLst>
          </p:cNvPr>
          <p:cNvSpPr txBox="1"/>
          <p:nvPr/>
        </p:nvSpPr>
        <p:spPr>
          <a:xfrm>
            <a:off x="7060019" y="501475"/>
            <a:ext cx="34449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Condition for: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Unique quotes:</a:t>
            </a:r>
          </a:p>
          <a:p>
            <a:pPr marL="800100" lvl="1" indent="-342900">
              <a:buAutoNum type="arabicParenR"/>
            </a:pPr>
            <a:r>
              <a:rPr lang="en-IN" dirty="0"/>
              <a:t>Metric : unique quotes</a:t>
            </a:r>
          </a:p>
          <a:p>
            <a:pPr marL="800100" lvl="1" indent="-342900">
              <a:buAutoNum type="arabicParenR"/>
            </a:pPr>
            <a:r>
              <a:rPr lang="en-IN" dirty="0"/>
              <a:t>Dimension : day</a:t>
            </a:r>
          </a:p>
          <a:p>
            <a:pPr marL="800100" lvl="1" indent="-342900">
              <a:buAutoNum type="arabicParenR"/>
            </a:pPr>
            <a:r>
              <a:rPr lang="en-IN" dirty="0"/>
              <a:t>Event name contains Buy-Quote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Unique Proposal:</a:t>
            </a:r>
          </a:p>
          <a:p>
            <a:pPr marL="800100" lvl="1" indent="-342900">
              <a:buAutoNum type="arabicParenR"/>
            </a:pPr>
            <a:r>
              <a:rPr lang="en-IN" dirty="0"/>
              <a:t>Metric : unique quotes</a:t>
            </a:r>
          </a:p>
          <a:p>
            <a:pPr marL="800100" lvl="1" indent="-342900">
              <a:buAutoNum type="arabicParenR"/>
            </a:pPr>
            <a:r>
              <a:rPr lang="en-IN" dirty="0"/>
              <a:t>Dimension : day</a:t>
            </a:r>
          </a:p>
          <a:p>
            <a:pPr marL="800100" lvl="1" indent="-342900">
              <a:buAutoNum type="arabicParenR"/>
            </a:pPr>
            <a:r>
              <a:rPr lang="en-IN" dirty="0"/>
              <a:t>Event name contains Buy-Proposal</a:t>
            </a:r>
          </a:p>
          <a:p>
            <a:pPr lvl="1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912650-B6EC-30D6-E09E-4C3893FED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331" y="3722353"/>
            <a:ext cx="4540102" cy="201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65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73FF7B-460C-965E-A584-E33C8A6EC9CC}"/>
              </a:ext>
            </a:extLst>
          </p:cNvPr>
          <p:cNvSpPr/>
          <p:nvPr/>
        </p:nvSpPr>
        <p:spPr>
          <a:xfrm>
            <a:off x="1143936" y="851674"/>
            <a:ext cx="2247900" cy="1206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Page 1</a:t>
            </a:r>
          </a:p>
          <a:p>
            <a:pPr algn="ctr"/>
            <a:r>
              <a:rPr lang="en-IN" dirty="0"/>
              <a:t>Page </a:t>
            </a:r>
            <a:r>
              <a:rPr lang="en-IN" dirty="0" err="1"/>
              <a:t>url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2E4F99-29B1-E384-ADDC-FB98E47F1B4C}"/>
              </a:ext>
            </a:extLst>
          </p:cNvPr>
          <p:cNvSpPr/>
          <p:nvPr/>
        </p:nvSpPr>
        <p:spPr>
          <a:xfrm>
            <a:off x="4114800" y="838200"/>
            <a:ext cx="2247900" cy="1206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Page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34C5D6-2D53-2CC5-6E39-C9A9B9621767}"/>
              </a:ext>
            </a:extLst>
          </p:cNvPr>
          <p:cNvSpPr/>
          <p:nvPr/>
        </p:nvSpPr>
        <p:spPr>
          <a:xfrm>
            <a:off x="7315200" y="831850"/>
            <a:ext cx="2247900" cy="1206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Page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70475-E561-8A55-3B6E-3C48EC1CAF10}"/>
              </a:ext>
            </a:extLst>
          </p:cNvPr>
          <p:cNvSpPr txBox="1"/>
          <p:nvPr/>
        </p:nvSpPr>
        <p:spPr>
          <a:xfrm>
            <a:off x="0" y="2459851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Hits/</a:t>
            </a:r>
            <a:r>
              <a:rPr lang="en-IN" dirty="0" err="1"/>
              <a:t>occurance</a:t>
            </a:r>
            <a:r>
              <a:rPr lang="en-IN" dirty="0"/>
              <a:t> -4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7181B-41ED-02B5-0DF3-DB4B50A5C993}"/>
              </a:ext>
            </a:extLst>
          </p:cNvPr>
          <p:cNvSpPr txBox="1"/>
          <p:nvPr/>
        </p:nvSpPr>
        <p:spPr>
          <a:xfrm>
            <a:off x="292100" y="3244334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Visits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727841-2382-076F-6E91-74717865CA89}"/>
              </a:ext>
            </a:extLst>
          </p:cNvPr>
          <p:cNvSpPr txBox="1"/>
          <p:nvPr/>
        </p:nvSpPr>
        <p:spPr>
          <a:xfrm>
            <a:off x="292100" y="4126468"/>
            <a:ext cx="96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Visitor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677692-2169-DF85-2654-D0E8CE302061}"/>
              </a:ext>
            </a:extLst>
          </p:cNvPr>
          <p:cNvSpPr/>
          <p:nvPr/>
        </p:nvSpPr>
        <p:spPr>
          <a:xfrm>
            <a:off x="10071100" y="838200"/>
            <a:ext cx="2247900" cy="1206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Page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9D5E2-7C93-250B-EF57-4F0EF1F36DA8}"/>
              </a:ext>
            </a:extLst>
          </p:cNvPr>
          <p:cNvSpPr txBox="1"/>
          <p:nvPr/>
        </p:nvSpPr>
        <p:spPr>
          <a:xfrm>
            <a:off x="1676400" y="241300"/>
            <a:ext cx="702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Visited the site on 23/4/24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6C31A-1A4C-05F7-6746-E0A9AD13222D}"/>
              </a:ext>
            </a:extLst>
          </p:cNvPr>
          <p:cNvSpPr txBox="1"/>
          <p:nvPr/>
        </p:nvSpPr>
        <p:spPr>
          <a:xfrm>
            <a:off x="10071100" y="102800"/>
            <a:ext cx="242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Visited the site on 13/5/24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5284B8-8811-D934-71D8-82AF8DA9D5BC}"/>
              </a:ext>
            </a:extLst>
          </p:cNvPr>
          <p:cNvSpPr txBox="1"/>
          <p:nvPr/>
        </p:nvSpPr>
        <p:spPr>
          <a:xfrm>
            <a:off x="-35202" y="-15438"/>
            <a:ext cx="2478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Userid</a:t>
            </a:r>
            <a:r>
              <a:rPr lang="en-IN" dirty="0"/>
              <a:t>- mobile number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FCD8D9-BE2C-E953-748C-34FC4705F1AD}"/>
              </a:ext>
            </a:extLst>
          </p:cNvPr>
          <p:cNvSpPr txBox="1"/>
          <p:nvPr/>
        </p:nvSpPr>
        <p:spPr>
          <a:xfrm>
            <a:off x="1676400" y="2459851"/>
            <a:ext cx="115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Page load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E20E65-C31D-BB18-BE13-3C6E428D9C20}"/>
              </a:ext>
            </a:extLst>
          </p:cNvPr>
          <p:cNvSpPr txBox="1"/>
          <p:nvPr/>
        </p:nvSpPr>
        <p:spPr>
          <a:xfrm>
            <a:off x="4612215" y="2455902"/>
            <a:ext cx="115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Page load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7DFE72-A889-A1F6-8D8D-BA9F4386FB92}"/>
              </a:ext>
            </a:extLst>
          </p:cNvPr>
          <p:cNvSpPr txBox="1"/>
          <p:nvPr/>
        </p:nvSpPr>
        <p:spPr>
          <a:xfrm>
            <a:off x="7859177" y="2473404"/>
            <a:ext cx="115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Page load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1EEFF-0445-19E8-6894-D8D36BE5EFD8}"/>
              </a:ext>
            </a:extLst>
          </p:cNvPr>
          <p:cNvSpPr txBox="1"/>
          <p:nvPr/>
        </p:nvSpPr>
        <p:spPr>
          <a:xfrm>
            <a:off x="10530404" y="2402006"/>
            <a:ext cx="115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Page 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934EE-DACB-DDA1-3A27-8BA41B38A5EA}"/>
              </a:ext>
            </a:extLst>
          </p:cNvPr>
          <p:cNvSpPr txBox="1"/>
          <p:nvPr/>
        </p:nvSpPr>
        <p:spPr>
          <a:xfrm>
            <a:off x="2062222" y="2116772"/>
            <a:ext cx="308098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19E0DA-1112-9EC3-1B41-3A86E71BC159}"/>
              </a:ext>
            </a:extLst>
          </p:cNvPr>
          <p:cNvSpPr txBox="1"/>
          <p:nvPr/>
        </p:nvSpPr>
        <p:spPr>
          <a:xfrm>
            <a:off x="4960286" y="2065635"/>
            <a:ext cx="308098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B8A836-A2A5-732E-B352-DC7E54303BF4}"/>
              </a:ext>
            </a:extLst>
          </p:cNvPr>
          <p:cNvSpPr txBox="1"/>
          <p:nvPr/>
        </p:nvSpPr>
        <p:spPr>
          <a:xfrm>
            <a:off x="8199601" y="2104072"/>
            <a:ext cx="308098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C1A993-BA0B-38C1-DD16-7DA2FC15BF84}"/>
              </a:ext>
            </a:extLst>
          </p:cNvPr>
          <p:cNvSpPr txBox="1"/>
          <p:nvPr/>
        </p:nvSpPr>
        <p:spPr>
          <a:xfrm>
            <a:off x="10886952" y="2082105"/>
            <a:ext cx="308098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AA2E95-7348-7C27-1BAF-919491CF74B2}"/>
              </a:ext>
            </a:extLst>
          </p:cNvPr>
          <p:cNvSpPr txBox="1"/>
          <p:nvPr/>
        </p:nvSpPr>
        <p:spPr>
          <a:xfrm>
            <a:off x="2085384" y="2987596"/>
            <a:ext cx="308098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2E2192-1160-B688-F647-5DD55DE3B07F}"/>
              </a:ext>
            </a:extLst>
          </p:cNvPr>
          <p:cNvSpPr txBox="1"/>
          <p:nvPr/>
        </p:nvSpPr>
        <p:spPr>
          <a:xfrm>
            <a:off x="11041001" y="3037364"/>
            <a:ext cx="308098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FF6F3D-9565-1A1E-0AE9-02CD1A1B114A}"/>
              </a:ext>
            </a:extLst>
          </p:cNvPr>
          <p:cNvSpPr txBox="1"/>
          <p:nvPr/>
        </p:nvSpPr>
        <p:spPr>
          <a:xfrm>
            <a:off x="2062222" y="4104164"/>
            <a:ext cx="308098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529A92-5203-2601-AD43-B8EFCCEF2A84}"/>
              </a:ext>
            </a:extLst>
          </p:cNvPr>
          <p:cNvSpPr txBox="1"/>
          <p:nvPr/>
        </p:nvSpPr>
        <p:spPr>
          <a:xfrm>
            <a:off x="226485" y="4924504"/>
            <a:ext cx="96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Evar</a:t>
            </a:r>
            <a:r>
              <a:rPr lang="en-IN" dirty="0"/>
              <a:t> – retain till visit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517F13-84BC-8EB4-0629-451A13AD5F18}"/>
              </a:ext>
            </a:extLst>
          </p:cNvPr>
          <p:cNvSpPr txBox="1"/>
          <p:nvPr/>
        </p:nvSpPr>
        <p:spPr>
          <a:xfrm>
            <a:off x="244477" y="6083637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369C16-3DF0-2957-8467-73F41D87367B}"/>
              </a:ext>
            </a:extLst>
          </p:cNvPr>
          <p:cNvSpPr txBox="1"/>
          <p:nvPr/>
        </p:nvSpPr>
        <p:spPr>
          <a:xfrm>
            <a:off x="1684869" y="5201503"/>
            <a:ext cx="1269771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Vehicle reg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BEBFFA-ADAA-C654-BF82-0696FBFB9EEB}"/>
              </a:ext>
            </a:extLst>
          </p:cNvPr>
          <p:cNvSpPr txBox="1"/>
          <p:nvPr/>
        </p:nvSpPr>
        <p:spPr>
          <a:xfrm>
            <a:off x="4826229" y="5201503"/>
            <a:ext cx="1269771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Vehicle reg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80AE3B-CB47-F83F-B9B7-6266FF53CF9E}"/>
              </a:ext>
            </a:extLst>
          </p:cNvPr>
          <p:cNvSpPr txBox="1"/>
          <p:nvPr/>
        </p:nvSpPr>
        <p:spPr>
          <a:xfrm>
            <a:off x="8016273" y="5183306"/>
            <a:ext cx="1269771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Vehicle reg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DC8ECF-7B49-E055-C3CF-CA176FD79DCB}"/>
              </a:ext>
            </a:extLst>
          </p:cNvPr>
          <p:cNvSpPr txBox="1"/>
          <p:nvPr/>
        </p:nvSpPr>
        <p:spPr>
          <a:xfrm>
            <a:off x="1735434" y="6078140"/>
            <a:ext cx="1269771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Vehicle reg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261CEF-E569-BC30-DFE6-CB789394F901}"/>
              </a:ext>
            </a:extLst>
          </p:cNvPr>
          <p:cNvSpPr txBox="1"/>
          <p:nvPr/>
        </p:nvSpPr>
        <p:spPr>
          <a:xfrm>
            <a:off x="4826229" y="6014640"/>
            <a:ext cx="1354858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unspecified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97601A-8EC3-7CF6-199F-00D3B1B6DD10}"/>
              </a:ext>
            </a:extLst>
          </p:cNvPr>
          <p:cNvSpPr txBox="1"/>
          <p:nvPr/>
        </p:nvSpPr>
        <p:spPr>
          <a:xfrm>
            <a:off x="8022071" y="6003646"/>
            <a:ext cx="1354858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unspecified</a:t>
            </a:r>
          </a:p>
        </p:txBody>
      </p:sp>
    </p:spTree>
    <p:extLst>
      <p:ext uri="{BB962C8B-B14F-4D97-AF65-F5344CB8AC3E}">
        <p14:creationId xmlns:p14="http://schemas.microsoft.com/office/powerpoint/2010/main" val="1959872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96218F-E8AF-D283-8B28-90D6AB1300EA}"/>
              </a:ext>
            </a:extLst>
          </p:cNvPr>
          <p:cNvSpPr/>
          <p:nvPr/>
        </p:nvSpPr>
        <p:spPr>
          <a:xfrm>
            <a:off x="1359836" y="661174"/>
            <a:ext cx="2247900" cy="1206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Page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395E75-45F5-D6E6-B713-D5F9D87E0F72}"/>
              </a:ext>
            </a:extLst>
          </p:cNvPr>
          <p:cNvSpPr/>
          <p:nvPr/>
        </p:nvSpPr>
        <p:spPr>
          <a:xfrm>
            <a:off x="4293536" y="661174"/>
            <a:ext cx="2247900" cy="1206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Page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CA553D-0AAD-651A-028F-1CEAC43E8C50}"/>
              </a:ext>
            </a:extLst>
          </p:cNvPr>
          <p:cNvSpPr/>
          <p:nvPr/>
        </p:nvSpPr>
        <p:spPr>
          <a:xfrm>
            <a:off x="7227236" y="661174"/>
            <a:ext cx="2247900" cy="1206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Page3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FA8B75-9964-3B02-68A5-8C30144D42AE}"/>
              </a:ext>
            </a:extLst>
          </p:cNvPr>
          <p:cNvSpPr/>
          <p:nvPr/>
        </p:nvSpPr>
        <p:spPr>
          <a:xfrm>
            <a:off x="9708214" y="661174"/>
            <a:ext cx="2247900" cy="1206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61442-CF95-F8D6-4B62-422A7127CB77}"/>
              </a:ext>
            </a:extLst>
          </p:cNvPr>
          <p:cNvSpPr txBox="1"/>
          <p:nvPr/>
        </p:nvSpPr>
        <p:spPr>
          <a:xfrm>
            <a:off x="1589372" y="21971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Evar</a:t>
            </a:r>
            <a:r>
              <a:rPr lang="en-IN" dirty="0"/>
              <a:t> – </a:t>
            </a:r>
            <a:r>
              <a:rPr lang="en-IN" dirty="0" err="1"/>
              <a:t>veh</a:t>
            </a:r>
            <a:r>
              <a:rPr lang="en-IN" dirty="0"/>
              <a:t> reg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49D8F-44DE-3A33-1A70-9026B6DFC6E9}"/>
              </a:ext>
            </a:extLst>
          </p:cNvPr>
          <p:cNvSpPr txBox="1"/>
          <p:nvPr/>
        </p:nvSpPr>
        <p:spPr>
          <a:xfrm>
            <a:off x="4598336" y="21971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Evar</a:t>
            </a:r>
            <a:r>
              <a:rPr lang="en-IN" dirty="0"/>
              <a:t> – </a:t>
            </a:r>
            <a:r>
              <a:rPr lang="en-IN" dirty="0" err="1"/>
              <a:t>veh</a:t>
            </a:r>
            <a:r>
              <a:rPr lang="en-IN" dirty="0"/>
              <a:t> reg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03F4AB-487B-153B-C4CC-4FBC6C60A5D7}"/>
              </a:ext>
            </a:extLst>
          </p:cNvPr>
          <p:cNvSpPr txBox="1"/>
          <p:nvPr/>
        </p:nvSpPr>
        <p:spPr>
          <a:xfrm>
            <a:off x="7392336" y="21971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Evar</a:t>
            </a:r>
            <a:r>
              <a:rPr lang="en-IN" dirty="0"/>
              <a:t> – </a:t>
            </a:r>
            <a:r>
              <a:rPr lang="en-IN" dirty="0" err="1"/>
              <a:t>veh</a:t>
            </a:r>
            <a:r>
              <a:rPr lang="en-IN" dirty="0"/>
              <a:t> reg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7A090-721E-8DA4-B50B-EAFF94B151EA}"/>
              </a:ext>
            </a:extLst>
          </p:cNvPr>
          <p:cNvSpPr txBox="1"/>
          <p:nvPr/>
        </p:nvSpPr>
        <p:spPr>
          <a:xfrm>
            <a:off x="9873314" y="21971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Evar</a:t>
            </a:r>
            <a:r>
              <a:rPr lang="en-IN" dirty="0"/>
              <a:t> – </a:t>
            </a:r>
            <a:r>
              <a:rPr lang="en-IN" dirty="0" err="1"/>
              <a:t>veh</a:t>
            </a:r>
            <a:r>
              <a:rPr lang="en-IN" dirty="0"/>
              <a:t> reg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95AA4F-36CE-7542-95A8-A8A4EF97F21F}"/>
              </a:ext>
            </a:extLst>
          </p:cNvPr>
          <p:cNvSpPr txBox="1"/>
          <p:nvPr/>
        </p:nvSpPr>
        <p:spPr>
          <a:xfrm>
            <a:off x="2862914" y="3922237"/>
            <a:ext cx="295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Evar</a:t>
            </a:r>
            <a:r>
              <a:rPr lang="en-IN" dirty="0"/>
              <a:t> – </a:t>
            </a:r>
            <a:r>
              <a:rPr lang="en-IN" dirty="0" err="1"/>
              <a:t>veh</a:t>
            </a:r>
            <a:r>
              <a:rPr lang="en-IN" dirty="0"/>
              <a:t> reg – order =1 </a:t>
            </a:r>
          </a:p>
        </p:txBody>
      </p:sp>
    </p:spTree>
    <p:extLst>
      <p:ext uri="{BB962C8B-B14F-4D97-AF65-F5344CB8AC3E}">
        <p14:creationId xmlns:p14="http://schemas.microsoft.com/office/powerpoint/2010/main" val="3319109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89F895-E954-9B4D-6E50-0C276647E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054100"/>
            <a:ext cx="10360969" cy="518319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009564-987C-316E-E84F-4AC1A9ECCB6F}"/>
              </a:ext>
            </a:extLst>
          </p:cNvPr>
          <p:cNvCxnSpPr/>
          <p:nvPr/>
        </p:nvCxnSpPr>
        <p:spPr>
          <a:xfrm flipV="1">
            <a:off x="4165600" y="2298700"/>
            <a:ext cx="2108200" cy="584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2D6B00C-689F-D257-4AFE-A1EEA8BD8A4B}"/>
              </a:ext>
            </a:extLst>
          </p:cNvPr>
          <p:cNvSpPr txBox="1"/>
          <p:nvPr/>
        </p:nvSpPr>
        <p:spPr>
          <a:xfrm>
            <a:off x="6273800" y="2114034"/>
            <a:ext cx="311150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Fire and Burglary Production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5E5CE-5B75-DA96-B072-D9CD211B7FF5}"/>
              </a:ext>
            </a:extLst>
          </p:cNvPr>
          <p:cNvSpPr txBox="1"/>
          <p:nvPr/>
        </p:nvSpPr>
        <p:spPr>
          <a:xfrm>
            <a:off x="6362700" y="2590800"/>
            <a:ext cx="311150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All LOBs combined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9FFD12-80A2-EC6B-D950-D1F11DF2090B}"/>
              </a:ext>
            </a:extLst>
          </p:cNvPr>
          <p:cNvCxnSpPr/>
          <p:nvPr/>
        </p:nvCxnSpPr>
        <p:spPr>
          <a:xfrm flipV="1">
            <a:off x="4165600" y="2755900"/>
            <a:ext cx="210820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17408C-BD07-A3EA-8D76-F1FA8C429017}"/>
              </a:ext>
            </a:extLst>
          </p:cNvPr>
          <p:cNvSpPr txBox="1"/>
          <p:nvPr/>
        </p:nvSpPr>
        <p:spPr>
          <a:xfrm>
            <a:off x="6273800" y="3276600"/>
            <a:ext cx="311150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Group Health Insurance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F6CBF3-AE01-CACF-D989-EC9E064A9B86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456631" y="3461266"/>
            <a:ext cx="2817169" cy="513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50BB6D-6636-D464-5D7F-84EEDFE10917}"/>
              </a:ext>
            </a:extLst>
          </p:cNvPr>
          <p:cNvSpPr txBox="1"/>
          <p:nvPr/>
        </p:nvSpPr>
        <p:spPr>
          <a:xfrm>
            <a:off x="6284269" y="4572280"/>
            <a:ext cx="311150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Marine Insurance / Marine open policy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D4F9C1-39ED-E018-4D3C-2F952D78E66B}"/>
              </a:ext>
            </a:extLst>
          </p:cNvPr>
          <p:cNvCxnSpPr>
            <a:cxnSpLocks/>
          </p:cNvCxnSpPr>
          <p:nvPr/>
        </p:nvCxnSpPr>
        <p:spPr>
          <a:xfrm>
            <a:off x="3456631" y="4751112"/>
            <a:ext cx="28171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307213-11DC-CA89-E973-8DB8F17AD36D}"/>
              </a:ext>
            </a:extLst>
          </p:cNvPr>
          <p:cNvCxnSpPr>
            <a:cxnSpLocks/>
          </p:cNvCxnSpPr>
          <p:nvPr/>
        </p:nvCxnSpPr>
        <p:spPr>
          <a:xfrm>
            <a:off x="7607300" y="5111317"/>
            <a:ext cx="2213919" cy="5093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41DB14A-BB39-6FB0-4B84-5A426D1AFE2A}"/>
              </a:ext>
            </a:extLst>
          </p:cNvPr>
          <p:cNvSpPr txBox="1"/>
          <p:nvPr/>
        </p:nvSpPr>
        <p:spPr>
          <a:xfrm>
            <a:off x="8891747" y="5620657"/>
            <a:ext cx="290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 filter as </a:t>
            </a:r>
            <a:r>
              <a:rPr lang="en-IN" dirty="0" err="1"/>
              <a:t>url</a:t>
            </a:r>
            <a:r>
              <a:rPr lang="en-IN" dirty="0"/>
              <a:t> contains </a:t>
            </a:r>
            <a:r>
              <a:rPr lang="en-IN" dirty="0" err="1"/>
              <a:t>annualopenpolicy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7819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577B-B9CA-7CC4-17B1-D8AE49638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44100" cy="1031875"/>
          </a:xfrm>
        </p:spPr>
        <p:txBody>
          <a:bodyPr/>
          <a:lstStyle/>
          <a:p>
            <a:r>
              <a:rPr lang="en-IN" dirty="0"/>
              <a:t>Implementation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E32F7-722A-9F08-E795-8A57A743A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397000"/>
            <a:ext cx="10515600" cy="49403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000" dirty="0"/>
              <a:t>Digital data and </a:t>
            </a:r>
            <a:r>
              <a:rPr lang="en-IN" sz="2000" dirty="0" err="1"/>
              <a:t>datalayer</a:t>
            </a:r>
            <a:r>
              <a:rPr lang="en-IN" sz="2000" dirty="0"/>
              <a:t> providing to developers in ppt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dirty="0"/>
              <a:t>Once developers implement it , properly test the </a:t>
            </a:r>
            <a:r>
              <a:rPr lang="en-IN" sz="2000" dirty="0" err="1"/>
              <a:t>datalayers</a:t>
            </a:r>
            <a:r>
              <a:rPr lang="en-IN" sz="2000" dirty="0"/>
              <a:t> and </a:t>
            </a:r>
            <a:r>
              <a:rPr lang="en-IN" sz="2000" dirty="0" err="1"/>
              <a:t>digitaldata</a:t>
            </a:r>
            <a:r>
              <a:rPr lang="en-IN" sz="2000" dirty="0"/>
              <a:t> through GTM for all LOBs.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dirty="0"/>
              <a:t>Create the data elements in adobe launch or variables in GTM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dirty="0"/>
              <a:t>Create the names in Report suits in adobe or names in GA4 custom dimensions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dirty="0"/>
              <a:t>Create rules in adobe launch based on events or triggers/Tags in GTM based on events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dirty="0"/>
              <a:t>Publish through library in adobe or publish in GTM the tags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dirty="0"/>
              <a:t>Check the values after 4 hours in adobe analytics or after 1 day in GA4 explore part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081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02FB4-5A65-9B36-672C-91F8B0BF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44100" cy="4702175"/>
          </a:xfrm>
        </p:spPr>
        <p:txBody>
          <a:bodyPr/>
          <a:lstStyle/>
          <a:p>
            <a:r>
              <a:rPr lang="en-IN" dirty="0"/>
              <a:t>Adobe </a:t>
            </a:r>
            <a:r>
              <a:rPr lang="en-IN" dirty="0" err="1"/>
              <a:t>Implimentation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2043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6462</TotalTime>
  <Words>1579</Words>
  <Application>Microsoft Office PowerPoint</Application>
  <PresentationFormat>Widescreen</PresentationFormat>
  <Paragraphs>254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Aptos</vt:lpstr>
      <vt:lpstr>Aptos Display</vt:lpstr>
      <vt:lpstr>Arial</vt:lpstr>
      <vt:lpstr>Calibri</vt:lpstr>
      <vt:lpstr>Segoe UI</vt:lpstr>
      <vt:lpstr>Wingdings</vt:lpstr>
      <vt:lpstr>Office Theme</vt:lpstr>
      <vt:lpstr>TATA AIG</vt:lpstr>
      <vt:lpstr>LOBS</vt:lpstr>
      <vt:lpstr>Travel</vt:lpstr>
      <vt:lpstr>Websites</vt:lpstr>
      <vt:lpstr>PowerPoint Presentation</vt:lpstr>
      <vt:lpstr>PowerPoint Presentation</vt:lpstr>
      <vt:lpstr>PowerPoint Presentation</vt:lpstr>
      <vt:lpstr>Implementation steps</vt:lpstr>
      <vt:lpstr>Adobe Implimentation</vt:lpstr>
      <vt:lpstr>1) Adobe/GA4 datalayer ppt </vt:lpstr>
      <vt:lpstr>2) Adobe/GA4 datalayer Testing using console </vt:lpstr>
      <vt:lpstr>3) Adobe/GA4 datalayer Testing using GTM</vt:lpstr>
      <vt:lpstr>4) Adobe launch tab click (data collection) </vt:lpstr>
      <vt:lpstr>5) Adobe data elements create</vt:lpstr>
      <vt:lpstr>6) Create names in report suits in admin section</vt:lpstr>
      <vt:lpstr>6.a) Adobe Rules Create Through custom events</vt:lpstr>
      <vt:lpstr>PowerPoint Presentation</vt:lpstr>
      <vt:lpstr>6.b) Adobe Rules Create Through Virtual page view (used only when evar to be fired with page view events)</vt:lpstr>
      <vt:lpstr>PowerPoint Presentation</vt:lpstr>
      <vt:lpstr>7) Publish the changes </vt:lpstr>
      <vt:lpstr>PowerPoint Presentation</vt:lpstr>
      <vt:lpstr>GA4 Implimentation</vt:lpstr>
      <vt:lpstr>1) Adobe/GA4 datalayer ppt </vt:lpstr>
      <vt:lpstr>2) Adobe/GA4 datalayer Testing using console </vt:lpstr>
      <vt:lpstr>3) Adobe/GA4 datalayer Testing using GTM</vt:lpstr>
      <vt:lpstr>4) Creating variable using GTM </vt:lpstr>
      <vt:lpstr>5) Create Global tags only when new LOB is formed</vt:lpstr>
      <vt:lpstr>PowerPoint Presentation</vt:lpstr>
      <vt:lpstr>PowerPoint Presentation</vt:lpstr>
      <vt:lpstr>8) Create the custom dimension and metics in GA4 </vt:lpstr>
      <vt:lpstr>PowerPoint Presentation</vt:lpstr>
      <vt:lpstr>9) Preview and then Publish the GTM container</vt:lpstr>
      <vt:lpstr>GTM Pixel Placement</vt:lpstr>
      <vt:lpstr>1) Get the google ads mail from marketing agency</vt:lpstr>
      <vt:lpstr>2) Set the tags and triggers in GTM</vt:lpstr>
      <vt:lpstr>3) Preview and then Publish the GTM container</vt:lpstr>
      <vt:lpstr>Marketing channel Grouping</vt:lpstr>
      <vt:lpstr>PowerPoint Presentation</vt:lpstr>
      <vt:lpstr>PowerPoint Presentation</vt:lpstr>
      <vt:lpstr>PowerPoint Presentation</vt:lpstr>
      <vt:lpstr>PowerPoint Presentation</vt:lpstr>
      <vt:lpstr>Dashboards</vt:lpstr>
      <vt:lpstr>Google looker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Sumeet  Mitra</dc:creator>
  <cp:lastModifiedBy>Divyanshi  Dutt</cp:lastModifiedBy>
  <cp:revision>52</cp:revision>
  <dcterms:created xsi:type="dcterms:W3CDTF">2024-09-20T11:04:39Z</dcterms:created>
  <dcterms:modified xsi:type="dcterms:W3CDTF">2024-12-23T11:04:33Z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eeff794-dbfb-4e6d-b00c-604b285feada_Enabled">
    <vt:lpwstr>true</vt:lpwstr>
  </property>
  <property fmtid="{D5CDD505-2E9C-101B-9397-08002B2CF9AE}" pid="3" name="MSIP_Label_6eeff794-dbfb-4e6d-b00c-604b285feada_SetDate">
    <vt:lpwstr>2024-12-23T11:04:21Z</vt:lpwstr>
  </property>
  <property fmtid="{D5CDD505-2E9C-101B-9397-08002B2CF9AE}" pid="4" name="MSIP_Label_6eeff794-dbfb-4e6d-b00c-604b285feada_Method">
    <vt:lpwstr>Privileged</vt:lpwstr>
  </property>
  <property fmtid="{D5CDD505-2E9C-101B-9397-08002B2CF9AE}" pid="5" name="MSIP_Label_6eeff794-dbfb-4e6d-b00c-604b285feada_Name">
    <vt:lpwstr>Employee Personal</vt:lpwstr>
  </property>
  <property fmtid="{D5CDD505-2E9C-101B-9397-08002B2CF9AE}" pid="6" name="MSIP_Label_6eeff794-dbfb-4e6d-b00c-604b285feada_SiteId">
    <vt:lpwstr>2b0afa7b-c74f-4e20-9fcb-7be2edf79685</vt:lpwstr>
  </property>
  <property fmtid="{D5CDD505-2E9C-101B-9397-08002B2CF9AE}" pid="7" name="MSIP_Label_6eeff794-dbfb-4e6d-b00c-604b285feada_ActionId">
    <vt:lpwstr>d71207c6-8537-448d-ba6e-ce39eec29584</vt:lpwstr>
  </property>
  <property fmtid="{D5CDD505-2E9C-101B-9397-08002B2CF9AE}" pid="8" name="MSIP_Label_6eeff794-dbfb-4e6d-b00c-604b285feada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     Employee Personal </vt:lpwstr>
  </property>
</Properties>
</file>